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93" r:id="rId2"/>
    <p:sldId id="292" r:id="rId3"/>
    <p:sldId id="302" r:id="rId4"/>
    <p:sldId id="257" r:id="rId5"/>
    <p:sldId id="258" r:id="rId6"/>
    <p:sldId id="259" r:id="rId7"/>
    <p:sldId id="342" r:id="rId8"/>
    <p:sldId id="343" r:id="rId9"/>
    <p:sldId id="260" r:id="rId10"/>
    <p:sldId id="362" r:id="rId11"/>
    <p:sldId id="261" r:id="rId12"/>
    <p:sldId id="262" r:id="rId13"/>
    <p:sldId id="263" r:id="rId14"/>
    <p:sldId id="264" r:id="rId15"/>
    <p:sldId id="305" r:id="rId16"/>
    <p:sldId id="266" r:id="rId17"/>
    <p:sldId id="267" r:id="rId18"/>
    <p:sldId id="301" r:id="rId19"/>
    <p:sldId id="307" r:id="rId20"/>
    <p:sldId id="309" r:id="rId21"/>
    <p:sldId id="268" r:id="rId22"/>
    <p:sldId id="269" r:id="rId23"/>
    <p:sldId id="338" r:id="rId24"/>
    <p:sldId id="339" r:id="rId25"/>
    <p:sldId id="340" r:id="rId26"/>
    <p:sldId id="297" r:id="rId27"/>
    <p:sldId id="296" r:id="rId28"/>
    <p:sldId id="298" r:id="rId29"/>
    <p:sldId id="360" r:id="rId30"/>
    <p:sldId id="284" r:id="rId31"/>
    <p:sldId id="291" r:id="rId32"/>
    <p:sldId id="311" r:id="rId33"/>
    <p:sldId id="312" r:id="rId34"/>
    <p:sldId id="308" r:id="rId35"/>
    <p:sldId id="310" r:id="rId36"/>
    <p:sldId id="345" r:id="rId37"/>
    <p:sldId id="347" r:id="rId38"/>
    <p:sldId id="350" r:id="rId39"/>
    <p:sldId id="361" r:id="rId40"/>
    <p:sldId id="351" r:id="rId41"/>
    <p:sldId id="352" r:id="rId42"/>
    <p:sldId id="353" r:id="rId43"/>
    <p:sldId id="354" r:id="rId44"/>
    <p:sldId id="359" r:id="rId45"/>
    <p:sldId id="356" r:id="rId46"/>
    <p:sldId id="357" r:id="rId47"/>
    <p:sldId id="275" r:id="rId48"/>
    <p:sldId id="288" r:id="rId49"/>
    <p:sldId id="278" r:id="rId50"/>
    <p:sldId id="290" r:id="rId51"/>
    <p:sldId id="341" r:id="rId52"/>
    <p:sldId id="289" r:id="rId53"/>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80808"/>
    <a:srgbClr val="003300"/>
    <a:srgbClr val="339933"/>
    <a:srgbClr val="33CC33"/>
    <a:srgbClr val="99FF66"/>
    <a:srgbClr val="CEEFA5"/>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02" autoAdjust="0"/>
    <p:restoredTop sz="96867" autoAdjust="0"/>
  </p:normalViewPr>
  <p:slideViewPr>
    <p:cSldViewPr>
      <p:cViewPr>
        <p:scale>
          <a:sx n="90" d="100"/>
          <a:sy n="90" d="100"/>
        </p:scale>
        <p:origin x="-522" y="-46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78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de-DE"/>
          </a:p>
        </p:txBody>
      </p:sp>
      <p:sp>
        <p:nvSpPr>
          <p:cNvPr id="808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de-DE"/>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09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de-DE"/>
          </a:p>
        </p:txBody>
      </p:sp>
      <p:sp>
        <p:nvSpPr>
          <p:cNvPr id="809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597C595E-D2A2-49C8-AA24-31AD586C1AC6}" type="slidenum">
              <a:rPr lang="de-DE"/>
              <a:pPr>
                <a:defRPr/>
              </a:pPr>
              <a:t>‹Nr.›</a:t>
            </a:fld>
            <a:endParaRPr lang="de-DE"/>
          </a:p>
        </p:txBody>
      </p:sp>
    </p:spTree>
    <p:extLst>
      <p:ext uri="{BB962C8B-B14F-4D97-AF65-F5344CB8AC3E}">
        <p14:creationId xmlns:p14="http://schemas.microsoft.com/office/powerpoint/2010/main" val="2761196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ED0D440-D74C-41BA-8CC4-953BDC650749}" type="slidenum">
              <a:rPr lang="de-DE"/>
              <a:pPr>
                <a:defRPr/>
              </a:pPr>
              <a:t>‹Nr.›</a:t>
            </a:fld>
            <a:endParaRPr lang="de-DE"/>
          </a:p>
        </p:txBody>
      </p:sp>
    </p:spTree>
    <p:extLst>
      <p:ext uri="{BB962C8B-B14F-4D97-AF65-F5344CB8AC3E}">
        <p14:creationId xmlns:p14="http://schemas.microsoft.com/office/powerpoint/2010/main" val="516768268"/>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BD7EE6B-E23C-4DB0-B033-6EB2C779EC38}" type="slidenum">
              <a:rPr lang="de-DE"/>
              <a:pPr>
                <a:defRPr/>
              </a:pPr>
              <a:t>‹Nr.›</a:t>
            </a:fld>
            <a:endParaRPr lang="de-DE"/>
          </a:p>
        </p:txBody>
      </p:sp>
    </p:spTree>
    <p:extLst>
      <p:ext uri="{BB962C8B-B14F-4D97-AF65-F5344CB8AC3E}">
        <p14:creationId xmlns:p14="http://schemas.microsoft.com/office/powerpoint/2010/main" val="243984841"/>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E52913B-557C-4179-BA4E-14BF2A9BA14A}" type="slidenum">
              <a:rPr lang="de-DE"/>
              <a:pPr>
                <a:defRPr/>
              </a:pPr>
              <a:t>‹Nr.›</a:t>
            </a:fld>
            <a:endParaRPr lang="de-DE"/>
          </a:p>
        </p:txBody>
      </p:sp>
    </p:spTree>
    <p:extLst>
      <p:ext uri="{BB962C8B-B14F-4D97-AF65-F5344CB8AC3E}">
        <p14:creationId xmlns:p14="http://schemas.microsoft.com/office/powerpoint/2010/main" val="2745401099"/>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685800" y="609600"/>
            <a:ext cx="77724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685800" y="19812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685800" y="41148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48200" y="41148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CF70F479-A7AA-468F-9FDB-6DEC59383285}" type="slidenum">
              <a:rPr lang="de-DE"/>
              <a:pPr>
                <a:defRPr/>
              </a:pPr>
              <a:t>‹Nr.›</a:t>
            </a:fld>
            <a:endParaRPr lang="de-DE"/>
          </a:p>
        </p:txBody>
      </p:sp>
    </p:spTree>
    <p:extLst>
      <p:ext uri="{BB962C8B-B14F-4D97-AF65-F5344CB8AC3E}">
        <p14:creationId xmlns:p14="http://schemas.microsoft.com/office/powerpoint/2010/main" val="2944622389"/>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6EE291F-F966-488E-BEFF-C7354FC847A1}" type="slidenum">
              <a:rPr lang="de-DE"/>
              <a:pPr>
                <a:defRPr/>
              </a:pPr>
              <a:t>‹Nr.›</a:t>
            </a:fld>
            <a:endParaRPr lang="de-DE"/>
          </a:p>
        </p:txBody>
      </p:sp>
    </p:spTree>
    <p:extLst>
      <p:ext uri="{BB962C8B-B14F-4D97-AF65-F5344CB8AC3E}">
        <p14:creationId xmlns:p14="http://schemas.microsoft.com/office/powerpoint/2010/main" val="2728959358"/>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DC654C6-CA00-4739-B35B-5E7D5254E2CF}" type="slidenum">
              <a:rPr lang="de-DE"/>
              <a:pPr>
                <a:defRPr/>
              </a:pPr>
              <a:t>‹Nr.›</a:t>
            </a:fld>
            <a:endParaRPr lang="de-DE"/>
          </a:p>
        </p:txBody>
      </p:sp>
    </p:spTree>
    <p:extLst>
      <p:ext uri="{BB962C8B-B14F-4D97-AF65-F5344CB8AC3E}">
        <p14:creationId xmlns:p14="http://schemas.microsoft.com/office/powerpoint/2010/main" val="3496102573"/>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F63C3DA-A0B4-49F6-8A54-56595709EF8E}" type="slidenum">
              <a:rPr lang="de-DE"/>
              <a:pPr>
                <a:defRPr/>
              </a:pPr>
              <a:t>‹Nr.›</a:t>
            </a:fld>
            <a:endParaRPr lang="de-DE"/>
          </a:p>
        </p:txBody>
      </p:sp>
    </p:spTree>
    <p:extLst>
      <p:ext uri="{BB962C8B-B14F-4D97-AF65-F5344CB8AC3E}">
        <p14:creationId xmlns:p14="http://schemas.microsoft.com/office/powerpoint/2010/main" val="155886625"/>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97158FA1-F8A2-4E4F-874A-5A6D4CD102CE}" type="slidenum">
              <a:rPr lang="de-DE"/>
              <a:pPr>
                <a:defRPr/>
              </a:pPr>
              <a:t>‹Nr.›</a:t>
            </a:fld>
            <a:endParaRPr lang="de-DE"/>
          </a:p>
        </p:txBody>
      </p:sp>
    </p:spTree>
    <p:extLst>
      <p:ext uri="{BB962C8B-B14F-4D97-AF65-F5344CB8AC3E}">
        <p14:creationId xmlns:p14="http://schemas.microsoft.com/office/powerpoint/2010/main" val="2767043690"/>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F8D995EA-B1B9-4203-A589-FB6C7B7E41D7}" type="slidenum">
              <a:rPr lang="de-DE"/>
              <a:pPr>
                <a:defRPr/>
              </a:pPr>
              <a:t>‹Nr.›</a:t>
            </a:fld>
            <a:endParaRPr lang="de-DE"/>
          </a:p>
        </p:txBody>
      </p:sp>
    </p:spTree>
    <p:extLst>
      <p:ext uri="{BB962C8B-B14F-4D97-AF65-F5344CB8AC3E}">
        <p14:creationId xmlns:p14="http://schemas.microsoft.com/office/powerpoint/2010/main" val="1385608908"/>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FDC2ABF3-2641-430E-B1AA-7B937C7612AE}" type="slidenum">
              <a:rPr lang="de-DE"/>
              <a:pPr>
                <a:defRPr/>
              </a:pPr>
              <a:t>‹Nr.›</a:t>
            </a:fld>
            <a:endParaRPr lang="de-DE"/>
          </a:p>
        </p:txBody>
      </p:sp>
    </p:spTree>
    <p:extLst>
      <p:ext uri="{BB962C8B-B14F-4D97-AF65-F5344CB8AC3E}">
        <p14:creationId xmlns:p14="http://schemas.microsoft.com/office/powerpoint/2010/main" val="2533316222"/>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00F5A79-577B-4866-B278-07D0233B58F6}" type="slidenum">
              <a:rPr lang="de-DE"/>
              <a:pPr>
                <a:defRPr/>
              </a:pPr>
              <a:t>‹Nr.›</a:t>
            </a:fld>
            <a:endParaRPr lang="de-DE"/>
          </a:p>
        </p:txBody>
      </p:sp>
    </p:spTree>
    <p:extLst>
      <p:ext uri="{BB962C8B-B14F-4D97-AF65-F5344CB8AC3E}">
        <p14:creationId xmlns:p14="http://schemas.microsoft.com/office/powerpoint/2010/main" val="67868395"/>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E3579A7C-8B25-4687-BE85-45E421085758}" type="slidenum">
              <a:rPr lang="de-DE"/>
              <a:pPr>
                <a:defRPr/>
              </a:pPr>
              <a:t>‹Nr.›</a:t>
            </a:fld>
            <a:endParaRPr lang="de-DE"/>
          </a:p>
        </p:txBody>
      </p:sp>
    </p:spTree>
    <p:extLst>
      <p:ext uri="{BB962C8B-B14F-4D97-AF65-F5344CB8AC3E}">
        <p14:creationId xmlns:p14="http://schemas.microsoft.com/office/powerpoint/2010/main" val="1932761832"/>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083F52FA-E9A5-4B8E-83DE-5EDEFAF79568}"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wipe di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219200" y="571480"/>
            <a:ext cx="6781800" cy="1428760"/>
          </a:xfrm>
          <a:ln>
            <a:miter lim="800000"/>
            <a:headEnd/>
            <a:tailEnd/>
          </a:ln>
          <a:extLst/>
        </p:spPr>
        <p:txBody>
          <a:bodyPr/>
          <a:lstStyle/>
          <a:p>
            <a:pPr eaLnBrk="1" hangingPunct="1">
              <a:defRPr/>
            </a:pPr>
            <a:r>
              <a:rPr lang="de-DE" sz="3200" b="1" dirty="0" smtClean="0">
                <a:ln w="12700">
                  <a:solidFill>
                    <a:schemeClr val="tx2">
                      <a:satMod val="155000"/>
                    </a:schemeClr>
                  </a:solidFill>
                  <a:prstDash val="solid"/>
                </a:ln>
                <a:solidFill>
                  <a:srgbClr val="339933"/>
                </a:solidFill>
                <a:effectLst>
                  <a:outerShdw blurRad="41275" dist="20320" dir="1800000" algn="tl" rotWithShape="0">
                    <a:srgbClr val="000000">
                      <a:alpha val="40000"/>
                    </a:srgbClr>
                  </a:outerShdw>
                </a:effectLst>
                <a:latin typeface="Rockwell Extra Bold" pitchFamily="18" charset="0"/>
              </a:rPr>
              <a:t>D  i  e    B  a  u   –   o  d  e  r  </a:t>
            </a:r>
            <a:br>
              <a:rPr lang="de-DE" sz="3200" b="1" dirty="0" smtClean="0">
                <a:ln w="12700">
                  <a:solidFill>
                    <a:schemeClr val="tx2">
                      <a:satMod val="155000"/>
                    </a:schemeClr>
                  </a:solidFill>
                  <a:prstDash val="solid"/>
                </a:ln>
                <a:solidFill>
                  <a:srgbClr val="339933"/>
                </a:solidFill>
                <a:effectLst>
                  <a:outerShdw blurRad="41275" dist="20320" dir="1800000" algn="tl" rotWithShape="0">
                    <a:srgbClr val="000000">
                      <a:alpha val="40000"/>
                    </a:srgbClr>
                  </a:outerShdw>
                </a:effectLst>
                <a:latin typeface="Rockwell Extra Bold" pitchFamily="18" charset="0"/>
              </a:rPr>
            </a:br>
            <a:r>
              <a:rPr lang="de-DE" sz="3200" b="1" dirty="0" smtClean="0">
                <a:ln w="12700">
                  <a:solidFill>
                    <a:schemeClr val="tx2">
                      <a:satMod val="155000"/>
                    </a:schemeClr>
                  </a:solidFill>
                  <a:prstDash val="solid"/>
                </a:ln>
                <a:solidFill>
                  <a:srgbClr val="339933"/>
                </a:solidFill>
                <a:effectLst>
                  <a:outerShdw blurRad="41275" dist="20320" dir="1800000" algn="tl" rotWithShape="0">
                    <a:srgbClr val="000000">
                      <a:alpha val="40000"/>
                    </a:srgbClr>
                  </a:outerShdw>
                </a:effectLst>
                <a:latin typeface="Rockwell Extra Bold" pitchFamily="18" charset="0"/>
              </a:rPr>
              <a:t>B  o  d  e  n  j  a  g  d</a:t>
            </a:r>
          </a:p>
        </p:txBody>
      </p:sp>
      <p:sp>
        <p:nvSpPr>
          <p:cNvPr id="2051" name="Text Box 3"/>
          <p:cNvSpPr txBox="1">
            <a:spLocks noChangeArrowheads="1"/>
          </p:cNvSpPr>
          <p:nvPr/>
        </p:nvSpPr>
        <p:spPr bwMode="auto">
          <a:xfrm>
            <a:off x="928688" y="5500688"/>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pic>
        <p:nvPicPr>
          <p:cNvPr id="2052" name="Picture 5" descr="Titel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2857500"/>
            <a:ext cx="3355975"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611188" y="273050"/>
            <a:ext cx="7416800" cy="1077913"/>
          </a:xfrm>
          <a:prstGeom prst="rect">
            <a:avLst/>
          </a:prstGeom>
          <a:noFill/>
        </p:spPr>
        <p:txBody>
          <a:bodyPr>
            <a:spAutoFit/>
          </a:bodyPr>
          <a:lstStyle/>
          <a:p>
            <a:pPr>
              <a:defRPr/>
            </a:pPr>
            <a:r>
              <a:rPr lang="de-DE" sz="1800" dirty="0">
                <a:latin typeface="Poor Richard" pitchFamily="18" charset="0"/>
              </a:rPr>
              <a:t>David </a:t>
            </a:r>
            <a:r>
              <a:rPr lang="de-DE" sz="1800" dirty="0" err="1">
                <a:latin typeface="Poor Richard" pitchFamily="18" charset="0"/>
              </a:rPr>
              <a:t>Harcombe</a:t>
            </a:r>
            <a:r>
              <a:rPr lang="de-DE" sz="1800" dirty="0">
                <a:latin typeface="Poor Richard" pitchFamily="18" charset="0"/>
              </a:rPr>
              <a:t> aus England  schreibt dann:</a:t>
            </a:r>
            <a:br>
              <a:rPr lang="de-DE" sz="1800" dirty="0">
                <a:latin typeface="Poor Richard" pitchFamily="18" charset="0"/>
              </a:rPr>
            </a:br>
            <a:endParaRPr lang="de-DE" sz="1800" dirty="0">
              <a:latin typeface="Poor Richard" pitchFamily="18" charset="0"/>
            </a:endParaRPr>
          </a:p>
          <a:p>
            <a:pPr algn="ctr">
              <a:defRPr/>
            </a:pPr>
            <a:r>
              <a:rPr lang="de-DE" sz="2800" b="1" spc="710" dirty="0">
                <a:solidFill>
                  <a:srgbClr val="800000"/>
                </a:solidFill>
                <a:latin typeface="Poor Richard" pitchFamily="18" charset="0"/>
              </a:rPr>
              <a:t>Behandle sie wie Helden </a:t>
            </a:r>
          </a:p>
        </p:txBody>
      </p:sp>
      <p:sp>
        <p:nvSpPr>
          <p:cNvPr id="11267" name="Rechteck 13"/>
          <p:cNvSpPr>
            <a:spLocks noChangeArrowheads="1"/>
          </p:cNvSpPr>
          <p:nvPr/>
        </p:nvSpPr>
        <p:spPr bwMode="auto">
          <a:xfrm>
            <a:off x="4932363" y="1412875"/>
            <a:ext cx="3095625"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150000"/>
              </a:lnSpc>
            </a:pPr>
            <a:r>
              <a:rPr lang="de-DE" altLang="de-DE" sz="2000">
                <a:latin typeface="Poor Richard" pitchFamily="18" charset="0"/>
              </a:rPr>
              <a:t>Welche Freude gewährt es, </a:t>
            </a:r>
          </a:p>
          <a:p>
            <a:pPr eaLnBrk="1" hangingPunct="1">
              <a:lnSpc>
                <a:spcPct val="150000"/>
              </a:lnSpc>
            </a:pPr>
            <a:r>
              <a:rPr lang="de-DE" altLang="de-DE" sz="2000">
                <a:latin typeface="Poor Richard" pitchFamily="18" charset="0"/>
              </a:rPr>
              <a:t>den kleinen Kämpfer mutig </a:t>
            </a:r>
          </a:p>
          <a:p>
            <a:pPr eaLnBrk="1" hangingPunct="1">
              <a:lnSpc>
                <a:spcPct val="150000"/>
              </a:lnSpc>
            </a:pPr>
            <a:r>
              <a:rPr lang="de-DE" altLang="de-DE" sz="2000">
                <a:latin typeface="Poor Richard" pitchFamily="18" charset="0"/>
              </a:rPr>
              <a:t>in die Röhre einkriechen </a:t>
            </a:r>
          </a:p>
          <a:p>
            <a:pPr eaLnBrk="1" hangingPunct="1">
              <a:lnSpc>
                <a:spcPct val="150000"/>
              </a:lnSpc>
            </a:pPr>
            <a:r>
              <a:rPr lang="de-DE" altLang="de-DE" sz="2000">
                <a:latin typeface="Poor Richard" pitchFamily="18" charset="0"/>
              </a:rPr>
              <a:t>zu sehen! </a:t>
            </a:r>
          </a:p>
          <a:p>
            <a:pPr eaLnBrk="1" hangingPunct="1">
              <a:lnSpc>
                <a:spcPct val="150000"/>
              </a:lnSpc>
            </a:pPr>
            <a:r>
              <a:rPr lang="de-DE" altLang="de-DE" sz="2000">
                <a:latin typeface="Poor Richard" pitchFamily="18" charset="0"/>
              </a:rPr>
              <a:t>Alles stille! </a:t>
            </a:r>
          </a:p>
          <a:p>
            <a:pPr eaLnBrk="1" hangingPunct="1">
              <a:lnSpc>
                <a:spcPct val="150000"/>
              </a:lnSpc>
            </a:pPr>
            <a:r>
              <a:rPr lang="de-DE" altLang="de-DE" sz="2000">
                <a:latin typeface="Poor Richard" pitchFamily="18" charset="0"/>
              </a:rPr>
              <a:t>Einer sucht in den Mienen des anderen zu lesen, ob er nichts höre. </a:t>
            </a:r>
          </a:p>
          <a:p>
            <a:pPr eaLnBrk="1" hangingPunct="1">
              <a:lnSpc>
                <a:spcPct val="150000"/>
              </a:lnSpc>
            </a:pPr>
            <a:r>
              <a:rPr lang="de-DE" altLang="de-DE" sz="2000">
                <a:latin typeface="Poor Richard" pitchFamily="18" charset="0"/>
              </a:rPr>
              <a:t>Schreibt  D i e z e l um  1 8 2 0</a:t>
            </a:r>
          </a:p>
        </p:txBody>
      </p:sp>
      <p:sp>
        <p:nvSpPr>
          <p:cNvPr id="15" name="Rechteck 14"/>
          <p:cNvSpPr/>
          <p:nvPr/>
        </p:nvSpPr>
        <p:spPr>
          <a:xfrm>
            <a:off x="468313" y="5876925"/>
            <a:ext cx="8207375" cy="646113"/>
          </a:xfrm>
          <a:prstGeom prst="rect">
            <a:avLst/>
          </a:prstGeom>
        </p:spPr>
        <p:txBody>
          <a:bodyPr>
            <a:spAutoFit/>
          </a:bodyPr>
          <a:lstStyle/>
          <a:p>
            <a:pPr>
              <a:lnSpc>
                <a:spcPct val="150000"/>
              </a:lnSpc>
              <a:defRPr/>
            </a:pPr>
            <a:r>
              <a:rPr lang="de-DE" spc="330" dirty="0">
                <a:latin typeface="Poor Richard" pitchFamily="18" charset="0"/>
              </a:rPr>
              <a:t>Die Faszination ist Heute immer noch die Gleiche</a:t>
            </a:r>
          </a:p>
        </p:txBody>
      </p:sp>
      <p:pic>
        <p:nvPicPr>
          <p:cNvPr id="6" name="Grafik 5"/>
          <p:cNvPicPr/>
          <p:nvPr/>
        </p:nvPicPr>
        <p:blipFill>
          <a:blip r:embed="rId2">
            <a:duotone>
              <a:prstClr val="black"/>
              <a:schemeClr val="accent3">
                <a:tint val="45000"/>
                <a:satMod val="400000"/>
              </a:schemeClr>
            </a:duotone>
            <a:extLst/>
          </a:blip>
          <a:stretch>
            <a:fillRect/>
          </a:stretch>
        </p:blipFill>
        <p:spPr>
          <a:xfrm>
            <a:off x="251520" y="1469411"/>
            <a:ext cx="4476041" cy="4142524"/>
          </a:xfrm>
          <a:prstGeom prst="ellipse">
            <a:avLst/>
          </a:prstGeom>
          <a:ln>
            <a:noFill/>
          </a:ln>
          <a:effectLst>
            <a:softEdge rad="635000"/>
          </a:effectLst>
        </p:spPr>
      </p:pic>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85800" y="228600"/>
            <a:ext cx="7772400" cy="838200"/>
          </a:xfrm>
        </p:spPr>
        <p:txBody>
          <a:bodyPr/>
          <a:lstStyle/>
          <a:p>
            <a:pPr eaLnBrk="1" hangingPunct="1"/>
            <a:r>
              <a:rPr lang="de-DE" altLang="de-DE" sz="3200" smtClean="0">
                <a:solidFill>
                  <a:srgbClr val="008000"/>
                </a:solidFill>
              </a:rPr>
              <a:t>Welchen Hund brauche ich für die Baujagd!?</a:t>
            </a:r>
          </a:p>
        </p:txBody>
      </p:sp>
      <p:sp>
        <p:nvSpPr>
          <p:cNvPr id="12291" name="Rectangle 3"/>
          <p:cNvSpPr>
            <a:spLocks noChangeArrowheads="1"/>
          </p:cNvSpPr>
          <p:nvPr/>
        </p:nvSpPr>
        <p:spPr bwMode="auto">
          <a:xfrm>
            <a:off x="381000" y="4572000"/>
            <a:ext cx="85344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800"/>
              <a:t>Als Erdhunde bezeichnen wir die Teckel und Terrier. Dabei gibt es noch stark verschiedene Untergruppen, </a:t>
            </a:r>
            <a:br>
              <a:rPr lang="de-DE" altLang="de-DE" sz="2800"/>
            </a:br>
            <a:r>
              <a:rPr lang="de-DE" altLang="de-DE" sz="2800"/>
              <a:t>die längst nicht mehr alle für die Baujagd geeignet sind.</a:t>
            </a:r>
          </a:p>
          <a:p>
            <a:endParaRPr lang="de-DE" altLang="de-DE" sz="2000" b="1"/>
          </a:p>
        </p:txBody>
      </p:sp>
      <p:pic>
        <p:nvPicPr>
          <p:cNvPr id="1229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84313"/>
            <a:ext cx="2371725"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84313"/>
            <a:ext cx="3732213"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85800" y="609600"/>
            <a:ext cx="7772400" cy="609600"/>
          </a:xfrm>
        </p:spPr>
        <p:txBody>
          <a:bodyPr/>
          <a:lstStyle/>
          <a:p>
            <a:pPr eaLnBrk="1" hangingPunct="1"/>
            <a:r>
              <a:rPr lang="de-DE" altLang="de-DE" sz="3200" smtClean="0">
                <a:solidFill>
                  <a:srgbClr val="008000"/>
                </a:solidFill>
              </a:rPr>
              <a:t>Welchen Hund brauche ich für die Baujagd?</a:t>
            </a:r>
          </a:p>
        </p:txBody>
      </p:sp>
      <p:sp>
        <p:nvSpPr>
          <p:cNvPr id="13315" name="Rectangle 3"/>
          <p:cNvSpPr>
            <a:spLocks noChangeArrowheads="1"/>
          </p:cNvSpPr>
          <p:nvPr/>
        </p:nvSpPr>
        <p:spPr bwMode="auto">
          <a:xfrm>
            <a:off x="838200" y="1600200"/>
            <a:ext cx="754380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3200"/>
              <a:t>Bei den Teckeln haben sich die Rauhaarschläge durchgesetzt, bei den Terriern ist es der Deutsche Jagdterrier, der am meisten eingesetzt wird. </a:t>
            </a:r>
          </a:p>
          <a:p>
            <a:pPr eaLnBrk="1" hangingPunct="1"/>
            <a:r>
              <a:rPr lang="de-DE" altLang="de-DE" sz="3200"/>
              <a:t>Aber auch unter den Foxterriern, Westfalenterriern, den Parson Jack Russel, Jack Russel, Patterdalterriern oder Fellterriern und vielen anderen gibt es beste Bauhunde.</a:t>
            </a:r>
          </a:p>
        </p:txBody>
      </p:sp>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838200" y="304800"/>
            <a:ext cx="6934200" cy="609600"/>
          </a:xfrm>
        </p:spPr>
        <p:txBody>
          <a:bodyPr/>
          <a:lstStyle/>
          <a:p>
            <a:pPr eaLnBrk="1" hangingPunct="1"/>
            <a:r>
              <a:rPr lang="de-DE" altLang="de-DE" sz="3200" smtClean="0">
                <a:solidFill>
                  <a:srgbClr val="008000"/>
                </a:solidFill>
              </a:rPr>
              <a:t>Die Anschaffung eines Bauhundes</a:t>
            </a:r>
          </a:p>
        </p:txBody>
      </p:sp>
      <p:sp>
        <p:nvSpPr>
          <p:cNvPr id="14339" name="Rectangle 3"/>
          <p:cNvSpPr>
            <a:spLocks noChangeArrowheads="1"/>
          </p:cNvSpPr>
          <p:nvPr/>
        </p:nvSpPr>
        <p:spPr bwMode="auto">
          <a:xfrm>
            <a:off x="457200" y="1066800"/>
            <a:ext cx="8382000"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000" b="1"/>
              <a:t>Beim Kauf unbedingt auf die Leistung der Eltern achten !</a:t>
            </a:r>
          </a:p>
          <a:p>
            <a:pPr algn="ctr" eaLnBrk="1" hangingPunct="1"/>
            <a:endParaRPr lang="de-DE" altLang="de-DE" sz="800"/>
          </a:p>
          <a:p>
            <a:r>
              <a:rPr lang="de-DE" altLang="de-DE"/>
              <a:t>Da alle Hunderassen ( bis auf den DJT ),  die für die Baujagd eingesetzt werden, auch oft als reine Haushunde gehalten werden, ist beim Kauf eines Welpen unbedingt auf die jagdlichen Leistungen der Eltern starken Wert zu legen. Viele Teckel oder Jack Russel Terrier sind für die Baujagd völlig unbrauchbar.</a:t>
            </a:r>
            <a:endParaRPr lang="de-DE" altLang="de-DE" sz="900"/>
          </a:p>
          <a:p>
            <a:pPr algn="ctr"/>
            <a:endParaRPr lang="de-DE" altLang="de-DE" sz="800"/>
          </a:p>
          <a:p>
            <a:r>
              <a:rPr lang="de-DE" altLang="de-DE"/>
              <a:t>Über die Jagdhaftpflicht sind nur Hunde versichert, die spätestens nach drei Jahren eine Bauprüfung abgelegt haben. Diese ist nur für Hunde möglich, deren Papiere vom JGHV anerkannt sind.</a:t>
            </a:r>
            <a:br>
              <a:rPr lang="de-DE" altLang="de-DE"/>
            </a:br>
            <a:r>
              <a:rPr lang="de-DE" altLang="de-DE"/>
              <a:t>Das ist ungerecht, da andere Hunde ohne Papiere zur Brauchbarkeitsprüfung ohne Probleme zugelassen werden.   </a:t>
            </a:r>
            <a:r>
              <a:rPr lang="de-DE" altLang="de-DE" sz="1600"/>
              <a:t> </a:t>
            </a:r>
          </a:p>
          <a:p>
            <a:pPr algn="ctr"/>
            <a:endParaRPr lang="de-DE" altLang="de-DE" sz="800"/>
          </a:p>
          <a:p>
            <a:r>
              <a:rPr lang="de-DE" altLang="de-DE" b="1"/>
              <a:t>Wer aus der Erfahrung  weiß, dass ein DD ohne Papiere genau so brauchbar ist wie einer mit Papieren, wird bei den kleinen Rassen  leicht Schiffbruch erleiden. </a:t>
            </a:r>
            <a:endParaRPr lang="de-DE" altLang="de-DE" sz="3200" b="1"/>
          </a:p>
        </p:txBody>
      </p:sp>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685800" y="304800"/>
            <a:ext cx="7772400" cy="838200"/>
          </a:xfrm>
        </p:spPr>
        <p:txBody>
          <a:bodyPr/>
          <a:lstStyle/>
          <a:p>
            <a:pPr eaLnBrk="1" hangingPunct="1"/>
            <a:r>
              <a:rPr lang="de-DE" altLang="de-DE" sz="2800" smtClean="0">
                <a:solidFill>
                  <a:srgbClr val="008000"/>
                </a:solidFill>
              </a:rPr>
              <a:t>Welche Eigenschaften sollte der Bauhund haben!</a:t>
            </a:r>
            <a:r>
              <a:rPr lang="de-DE" altLang="de-DE" smtClean="0"/>
              <a:t> </a:t>
            </a:r>
          </a:p>
        </p:txBody>
      </p:sp>
      <p:sp>
        <p:nvSpPr>
          <p:cNvPr id="15363" name="Rectangle 3"/>
          <p:cNvSpPr>
            <a:spLocks noChangeArrowheads="1"/>
          </p:cNvSpPr>
          <p:nvPr/>
        </p:nvSpPr>
        <p:spPr bwMode="auto">
          <a:xfrm>
            <a:off x="685800" y="1295400"/>
            <a:ext cx="76962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200">
                <a:cs typeface="Arial" pitchFamily="34" charset="0"/>
              </a:rPr>
              <a:t>Sehr wichtig ist der Brustumfang. Die Idealvorstellung liegt im Bereich von 35- 40 cm. Es geht bis 45 cm.</a:t>
            </a:r>
            <a:endParaRPr lang="de-DE" altLang="de-DE" sz="2200"/>
          </a:p>
          <a:p>
            <a:r>
              <a:rPr lang="de-DE" altLang="de-DE" sz="2200">
                <a:cs typeface="Arial" pitchFamily="34" charset="0"/>
              </a:rPr>
              <a:t>Vor allen ist eine zu große Schärfe vom Bauhund sehr negativ. Er ist für die Baujagd nicht geeignet und verursacht nur Ärger. Der gute Hund soll ran gehen, den Fuchs lebhaft bedrängen aber nicht zu hart zufassen und laufend Verletzungen haben.</a:t>
            </a:r>
            <a:endParaRPr lang="de-DE" altLang="de-DE" sz="2200"/>
          </a:p>
          <a:p>
            <a:r>
              <a:rPr lang="de-DE" altLang="de-DE" sz="2200">
                <a:cs typeface="Arial" pitchFamily="34" charset="0"/>
              </a:rPr>
              <a:t>So wichtig es ist, dass er im Bau laut gibt, wenn ein Fuchs steckt, so </a:t>
            </a:r>
            <a:r>
              <a:rPr lang="de-DE" altLang="de-DE" sz="2200" u="sng">
                <a:cs typeface="Arial" pitchFamily="34" charset="0"/>
              </a:rPr>
              <a:t>negativ</a:t>
            </a:r>
            <a:r>
              <a:rPr lang="de-DE" altLang="de-DE" sz="2200">
                <a:cs typeface="Arial" pitchFamily="34" charset="0"/>
              </a:rPr>
              <a:t> ist es, wenn er</a:t>
            </a:r>
            <a:r>
              <a:rPr lang="de-DE" altLang="de-DE" sz="2200" u="sng">
                <a:cs typeface="Arial" pitchFamily="34" charset="0"/>
              </a:rPr>
              <a:t> Laut gibt, ohne  dass der Bau befahren war</a:t>
            </a:r>
            <a:r>
              <a:rPr lang="de-DE" altLang="de-DE" sz="2200">
                <a:cs typeface="Arial" pitchFamily="34" charset="0"/>
              </a:rPr>
              <a:t>. Hier wird durch Anrüden ein Fehler gemacht, eine Maßnahme, die auch dazu führt, dass der Hund oft zu lange im Bau bleibt.</a:t>
            </a:r>
          </a:p>
          <a:p>
            <a:r>
              <a:rPr lang="de-DE" altLang="de-DE" sz="2000" b="1">
                <a:cs typeface="Arial" pitchFamily="34" charset="0"/>
              </a:rPr>
              <a:t>Mit Sicherheit ist ein Rüde scharf nach allem, was sich bewegt, mit 52 cm Brustumfang und einem Führer, der ihn  stark anrüdet, für die Jagd unter der Erde nicht zu gebrauchen.</a:t>
            </a:r>
            <a:r>
              <a:rPr lang="de-DE" altLang="de-DE" sz="2000" b="1">
                <a:cs typeface="Times New Roman" pitchFamily="18" charset="0"/>
              </a:rPr>
              <a:t>  </a:t>
            </a:r>
          </a:p>
          <a:p>
            <a:endParaRPr lang="de-DE" altLang="de-DE" sz="800" b="1">
              <a:cs typeface="Times New Roman" pitchFamily="18" charset="0"/>
            </a:endParaRPr>
          </a:p>
          <a:p>
            <a:pPr algn="ctr"/>
            <a:r>
              <a:rPr lang="de-DE" altLang="de-DE" sz="2000" b="1">
                <a:cs typeface="Times New Roman" pitchFamily="18" charset="0"/>
              </a:rPr>
              <a:t>  </a:t>
            </a:r>
            <a:r>
              <a:rPr lang="de-DE" altLang="de-DE" sz="2200">
                <a:cs typeface="Times New Roman" pitchFamily="18" charset="0"/>
              </a:rPr>
              <a:t>Der Baujäger jedoch erst recht nicht.</a:t>
            </a:r>
            <a:r>
              <a:rPr lang="de-DE" altLang="de-DE" sz="2200">
                <a:solidFill>
                  <a:srgbClr val="800000"/>
                </a:solidFill>
                <a:cs typeface="Times New Roman" pitchFamily="18" charset="0"/>
              </a:rPr>
              <a:t> </a:t>
            </a:r>
            <a:r>
              <a:rPr lang="de-DE" altLang="de-DE" sz="2200"/>
              <a:t> </a:t>
            </a:r>
          </a:p>
        </p:txBody>
      </p:sp>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685800" y="304800"/>
            <a:ext cx="7772400" cy="609600"/>
          </a:xfrm>
        </p:spPr>
        <p:txBody>
          <a:bodyPr/>
          <a:lstStyle/>
          <a:p>
            <a:pPr eaLnBrk="1" hangingPunct="1">
              <a:defRPr/>
            </a:pPr>
            <a:r>
              <a:rPr lang="de-DE" sz="3200" b="1" smtClean="0">
                <a:solidFill>
                  <a:srgbClr val="800000"/>
                </a:solidFill>
                <a:effectLst>
                  <a:outerShdw blurRad="38100" dist="38100" dir="2700000" algn="tl">
                    <a:srgbClr val="C0C0C0"/>
                  </a:outerShdw>
                </a:effectLst>
              </a:rPr>
              <a:t>F l i e g e r  o d e r   S t e h e r !</a:t>
            </a:r>
          </a:p>
        </p:txBody>
      </p:sp>
      <p:sp>
        <p:nvSpPr>
          <p:cNvPr id="16387"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16388" name="Text Box 6"/>
          <p:cNvSpPr txBox="1">
            <a:spLocks noChangeArrowheads="1"/>
          </p:cNvSpPr>
          <p:nvPr/>
        </p:nvSpPr>
        <p:spPr bwMode="auto">
          <a:xfrm>
            <a:off x="4724400" y="1447800"/>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a:t>.</a:t>
            </a:r>
          </a:p>
        </p:txBody>
      </p:sp>
      <p:sp>
        <p:nvSpPr>
          <p:cNvPr id="16389" name="Text Box 9"/>
          <p:cNvSpPr txBox="1">
            <a:spLocks noChangeArrowheads="1"/>
          </p:cNvSpPr>
          <p:nvPr/>
        </p:nvSpPr>
        <p:spPr bwMode="auto">
          <a:xfrm>
            <a:off x="914400" y="1295400"/>
            <a:ext cx="66294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a:t>Heute wird von den meisten Bauhundführern </a:t>
            </a:r>
          </a:p>
          <a:p>
            <a:pPr eaLnBrk="1" hangingPunct="1"/>
            <a:r>
              <a:rPr lang="de-DE" altLang="de-DE"/>
              <a:t>der Flieger deutlich bevorzugt. </a:t>
            </a:r>
          </a:p>
          <a:p>
            <a:pPr eaLnBrk="1" hangingPunct="1"/>
            <a:endParaRPr lang="de-DE" altLang="de-DE"/>
          </a:p>
          <a:p>
            <a:pPr eaLnBrk="1" hangingPunct="1"/>
            <a:r>
              <a:rPr lang="de-DE" altLang="de-DE"/>
              <a:t>Stundenlanges Warten entfällt, notfalls lässt sich der Hund abrufen.</a:t>
            </a:r>
            <a:br>
              <a:rPr lang="de-DE" altLang="de-DE"/>
            </a:br>
            <a:endParaRPr lang="de-DE" altLang="de-DE"/>
          </a:p>
          <a:p>
            <a:pPr eaLnBrk="1" hangingPunct="1"/>
            <a:r>
              <a:rPr lang="de-DE" altLang="de-DE"/>
              <a:t>Den Dachs soll er meiden.</a:t>
            </a:r>
            <a:br>
              <a:rPr lang="de-DE" altLang="de-DE"/>
            </a:br>
            <a:endParaRPr lang="de-DE" altLang="de-DE"/>
          </a:p>
          <a:p>
            <a:pPr eaLnBrk="1" hangingPunct="1"/>
            <a:r>
              <a:rPr lang="de-DE" altLang="de-DE"/>
              <a:t>Ich habe beide Arten bei </a:t>
            </a:r>
          </a:p>
          <a:p>
            <a:pPr eaLnBrk="1" hangingPunct="1"/>
            <a:r>
              <a:rPr lang="de-DE" altLang="de-DE"/>
              <a:t>meinen Hunden erlebt. </a:t>
            </a:r>
            <a:br>
              <a:rPr lang="de-DE" altLang="de-DE"/>
            </a:br>
            <a:endParaRPr lang="de-DE" altLang="de-DE"/>
          </a:p>
          <a:p>
            <a:pPr eaLnBrk="1" hangingPunct="1"/>
            <a:r>
              <a:rPr lang="de-DE" altLang="de-DE"/>
              <a:t>Manchmal ist bedingt durch</a:t>
            </a:r>
          </a:p>
          <a:p>
            <a:pPr eaLnBrk="1" hangingPunct="1"/>
            <a:r>
              <a:rPr lang="de-DE" altLang="de-DE"/>
              <a:t>das Graben der Flieger </a:t>
            </a:r>
          </a:p>
          <a:p>
            <a:pPr eaLnBrk="1" hangingPunct="1"/>
            <a:r>
              <a:rPr lang="de-DE" altLang="de-DE"/>
              <a:t>zum Steher geworden.</a:t>
            </a:r>
          </a:p>
          <a:p>
            <a:pPr eaLnBrk="1" hangingPunct="1"/>
            <a:endParaRPr lang="de-DE" altLang="de-DE"/>
          </a:p>
        </p:txBody>
      </p:sp>
      <p:pic>
        <p:nvPicPr>
          <p:cNvPr id="1639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013" y="3200400"/>
            <a:ext cx="3889375" cy="313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971800" y="304800"/>
            <a:ext cx="5943600" cy="685800"/>
          </a:xfrm>
        </p:spPr>
        <p:txBody>
          <a:bodyPr/>
          <a:lstStyle/>
          <a:p>
            <a:pPr eaLnBrk="1" hangingPunct="1"/>
            <a:r>
              <a:rPr lang="de-DE" altLang="de-DE" sz="3200" smtClean="0">
                <a:solidFill>
                  <a:srgbClr val="008000"/>
                </a:solidFill>
              </a:rPr>
              <a:t>D e r   S t e h e r</a:t>
            </a:r>
          </a:p>
        </p:txBody>
      </p:sp>
      <p:pic>
        <p:nvPicPr>
          <p:cNvPr id="17411" name="Picture 3" descr="Dachsgrab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143000"/>
            <a:ext cx="21018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3581400" y="990600"/>
            <a:ext cx="45720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de-DE" altLang="de-DE" sz="2200"/>
              <a:t>Nichts ist ärgerlicher, als wenn sich vor dem Durchstich der Röhre der Fuchs  versetzt. Das Bild zeigt die Baujagd in alten Tagen. Heute kann ich gezielt graben (Bauhundfinder). Ich bejage immer den Dachs, bleibt der Hund nicht fest am Dachs, dann brauche ich gar nicht damit anzufangen. Ist der Dachs aus dem Bau, ist dieser der Beste für den Fuchs.</a:t>
            </a:r>
            <a:r>
              <a:rPr lang="de-DE" altLang="de-DE" sz="1800"/>
              <a:t> </a:t>
            </a:r>
          </a:p>
        </p:txBody>
      </p:sp>
      <p:sp>
        <p:nvSpPr>
          <p:cNvPr id="17413" name="Text Box 5"/>
          <p:cNvSpPr txBox="1">
            <a:spLocks noChangeArrowheads="1"/>
          </p:cNvSpPr>
          <p:nvPr/>
        </p:nvSpPr>
        <p:spPr bwMode="auto">
          <a:xfrm>
            <a:off x="685800" y="4495800"/>
            <a:ext cx="8001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de-DE" altLang="de-DE">
                <a:solidFill>
                  <a:srgbClr val="800000"/>
                </a:solidFill>
              </a:rPr>
              <a:t>Das ein Fuchs eher springt, wenn der Hund den Bau verlässt und es von der anderen Seite versucht, habe ich nie sicher sagen können. Nur selten ist er gesprungen, wenn ich ihn abgenommen habe. Ich bin sicher, dass ohne zu „graben“ der Erfolg um 30% verringert wird.</a:t>
            </a:r>
          </a:p>
        </p:txBody>
      </p:sp>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85800" y="0"/>
            <a:ext cx="7772400" cy="1219200"/>
          </a:xfrm>
        </p:spPr>
        <p:txBody>
          <a:bodyPr/>
          <a:lstStyle/>
          <a:p>
            <a:pPr eaLnBrk="1" hangingPunct="1"/>
            <a:r>
              <a:rPr lang="de-DE" altLang="de-DE" sz="3200" smtClean="0">
                <a:solidFill>
                  <a:srgbClr val="008000"/>
                </a:solidFill>
              </a:rPr>
              <a:t>Wann ist der Fuchs im Bau?</a:t>
            </a:r>
          </a:p>
        </p:txBody>
      </p:sp>
      <p:sp>
        <p:nvSpPr>
          <p:cNvPr id="18435" name="Rectangle 4"/>
          <p:cNvSpPr>
            <a:spLocks noChangeArrowheads="1"/>
          </p:cNvSpPr>
          <p:nvPr/>
        </p:nvSpPr>
        <p:spPr bwMode="auto">
          <a:xfrm>
            <a:off x="838200" y="1066800"/>
            <a:ext cx="75438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000">
                <a:cs typeface="Arial" pitchFamily="34" charset="0"/>
              </a:rPr>
              <a:t>Die Wahrscheinlichkeit, im Oktober den Fuchs im Bau anzutreffen, ist nicht groß. Trotzdem stecken schon einige Füchse nach der Maisernte im Bau.  </a:t>
            </a:r>
            <a:endParaRPr lang="de-DE" altLang="de-DE" sz="2000"/>
          </a:p>
          <a:p>
            <a:r>
              <a:rPr lang="de-DE" altLang="de-DE" sz="2000" b="1">
                <a:cs typeface="Arial" pitchFamily="34" charset="0"/>
              </a:rPr>
              <a:t>Januar und Februar sind die Erfolg versprechendsten Monate, aber auch im November, Dezember sind die Aussichten kaum geringer.</a:t>
            </a:r>
            <a:endParaRPr lang="de-DE" altLang="de-DE" sz="2000"/>
          </a:p>
          <a:p>
            <a:r>
              <a:rPr lang="de-DE" altLang="de-DE" sz="2000">
                <a:solidFill>
                  <a:srgbClr val="000000"/>
                </a:solidFill>
                <a:cs typeface="Arial" pitchFamily="34" charset="0"/>
              </a:rPr>
              <a:t>Der Satz  „Baujagd gleich Saujagd“ hat auch weiter seine Berechtigung. Bei schlechtem Wetter, Schnee, Regen und besonders Sturm ist der Fuchs etwas eher im Bau. Es hat jedoch kaum Bedeutung, werden die Jagdtage doch fast alle weit im voraus geplant. </a:t>
            </a:r>
            <a:r>
              <a:rPr lang="de-DE" altLang="de-DE" sz="2000">
                <a:cs typeface="Arial" pitchFamily="34" charset="0"/>
              </a:rPr>
              <a:t>                                </a:t>
            </a:r>
            <a:endParaRPr lang="de-DE" altLang="de-DE" sz="2000"/>
          </a:p>
          <a:p>
            <a:r>
              <a:rPr lang="de-DE" altLang="de-DE" sz="2000">
                <a:cs typeface="Arial" pitchFamily="34" charset="0"/>
              </a:rPr>
              <a:t>Am Bau selber kann ich an Zeichen von Spinnweben, Gras zwar recht gut erkennen, dass der Bau nicht befahren ist, dass der Fuchs aber tatsächlich steckt, ist ohne Hund auch für den Baujäger mit sehr großer Erfahrung  nicht zu erkennen.</a:t>
            </a:r>
          </a:p>
          <a:p>
            <a:endParaRPr lang="de-DE" altLang="de-DE" sz="2000"/>
          </a:p>
          <a:p>
            <a:pPr algn="ctr"/>
            <a:r>
              <a:rPr lang="de-DE" altLang="de-DE" sz="2000" b="1">
                <a:solidFill>
                  <a:srgbClr val="800000"/>
                </a:solidFill>
                <a:cs typeface="Arial" pitchFamily="34" charset="0"/>
              </a:rPr>
              <a:t>Völlig irrelevant ist es, vom Geruch auf den Fuchs zu schließen.    </a:t>
            </a:r>
            <a:endParaRPr lang="de-DE" altLang="de-DE" sz="2000"/>
          </a:p>
          <a:p>
            <a:pPr algn="ctr"/>
            <a:r>
              <a:rPr lang="de-DE" altLang="de-DE" sz="2000" b="1">
                <a:solidFill>
                  <a:srgbClr val="800000"/>
                </a:solidFill>
                <a:cs typeface="Arial" pitchFamily="34" charset="0"/>
              </a:rPr>
              <a:t>Er besagt nur, dass ein Fuchs irgendwann da gewesen ist. </a:t>
            </a:r>
            <a:endParaRPr lang="de-DE" altLang="de-DE" sz="2000"/>
          </a:p>
          <a:p>
            <a:endParaRPr lang="de-DE" altLang="de-DE" sz="2000"/>
          </a:p>
        </p:txBody>
      </p:sp>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85800" y="304800"/>
            <a:ext cx="7772400" cy="1066800"/>
          </a:xfrm>
        </p:spPr>
        <p:txBody>
          <a:bodyPr/>
          <a:lstStyle/>
          <a:p>
            <a:pPr eaLnBrk="1" hangingPunct="1"/>
            <a:r>
              <a:rPr lang="de-DE" altLang="de-DE" smtClean="0">
                <a:solidFill>
                  <a:srgbClr val="008000"/>
                </a:solidFill>
              </a:rPr>
              <a:t>Dachs-und Fuchsbaue</a:t>
            </a:r>
          </a:p>
        </p:txBody>
      </p:sp>
      <p:sp>
        <p:nvSpPr>
          <p:cNvPr id="19459"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19460" name="Text Box 14"/>
          <p:cNvSpPr txBox="1">
            <a:spLocks noChangeArrowheads="1"/>
          </p:cNvSpPr>
          <p:nvPr/>
        </p:nvSpPr>
        <p:spPr bwMode="auto">
          <a:xfrm>
            <a:off x="4572000" y="19812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de-DE" altLang="de-DE"/>
          </a:p>
        </p:txBody>
      </p:sp>
      <p:pic>
        <p:nvPicPr>
          <p:cNvPr id="19461" name="Picture 18" descr="dac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447800"/>
            <a:ext cx="5867400"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19"/>
          <p:cNvSpPr txBox="1">
            <a:spLocks noChangeArrowheads="1"/>
          </p:cNvSpPr>
          <p:nvPr/>
        </p:nvSpPr>
        <p:spPr bwMode="auto">
          <a:xfrm>
            <a:off x="228600" y="1600200"/>
            <a:ext cx="24384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de-DE" altLang="de-DE" sz="2800"/>
              <a:t>Der rechte Bau hatte eine Ausdehnung von </a:t>
            </a:r>
          </a:p>
          <a:p>
            <a:pPr algn="ctr" eaLnBrk="1" hangingPunct="1">
              <a:spcBef>
                <a:spcPct val="50000"/>
              </a:spcBef>
            </a:pPr>
            <a:r>
              <a:rPr lang="de-DE" altLang="de-DE" sz="2800"/>
              <a:t>60x40m</a:t>
            </a:r>
          </a:p>
          <a:p>
            <a:pPr algn="ctr" eaLnBrk="1" hangingPunct="1">
              <a:spcBef>
                <a:spcPct val="50000"/>
              </a:spcBef>
            </a:pPr>
            <a:r>
              <a:rPr lang="de-DE" altLang="de-DE" sz="2800"/>
              <a:t>36 Kessel wurden gefunden</a:t>
            </a:r>
          </a:p>
        </p:txBody>
      </p:sp>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85800" y="0"/>
            <a:ext cx="7772400" cy="990600"/>
          </a:xfrm>
        </p:spPr>
        <p:txBody>
          <a:bodyPr/>
          <a:lstStyle/>
          <a:p>
            <a:pPr eaLnBrk="1" hangingPunct="1"/>
            <a:r>
              <a:rPr lang="de-DE" altLang="de-DE" sz="3600" smtClean="0">
                <a:solidFill>
                  <a:srgbClr val="008000"/>
                </a:solidFill>
              </a:rPr>
              <a:t>Typische Fuchsbaueingänge ?</a:t>
            </a:r>
          </a:p>
        </p:txBody>
      </p:sp>
      <p:sp>
        <p:nvSpPr>
          <p:cNvPr id="20483"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20484" name="Text Box 10"/>
          <p:cNvSpPr txBox="1">
            <a:spLocks noChangeArrowheads="1"/>
          </p:cNvSpPr>
          <p:nvPr/>
        </p:nvSpPr>
        <p:spPr bwMode="auto">
          <a:xfrm>
            <a:off x="5867400" y="1447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de-DE" altLang="de-DE"/>
          </a:p>
        </p:txBody>
      </p:sp>
      <p:pic>
        <p:nvPicPr>
          <p:cNvPr id="20485" name="Picture 11" descr="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4" descr="ei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914400"/>
            <a:ext cx="33528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5" descr="ei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943350"/>
            <a:ext cx="32004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16"/>
          <p:cNvSpPr txBox="1">
            <a:spLocks noChangeArrowheads="1"/>
          </p:cNvSpPr>
          <p:nvPr/>
        </p:nvSpPr>
        <p:spPr bwMode="auto">
          <a:xfrm>
            <a:off x="3962400" y="3962400"/>
            <a:ext cx="426720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de-DE" altLang="de-DE" sz="2200"/>
              <a:t>Auch wenn der Bau oben links schon etwas größer ist, war er, wie die beiden anderen, ein Fuchsbau.</a:t>
            </a:r>
            <a:br>
              <a:rPr lang="de-DE" altLang="de-DE" sz="2200"/>
            </a:br>
            <a:r>
              <a:rPr lang="de-DE" altLang="de-DE" sz="2200"/>
              <a:t>Links zieht der Teckel den angeschossenen Fuchs, der sich gerade noch in den Bau rettete, heraus.</a:t>
            </a:r>
          </a:p>
        </p:txBody>
      </p:sp>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685800" y="304800"/>
            <a:ext cx="7772400" cy="533400"/>
          </a:xfrm>
        </p:spPr>
        <p:txBody>
          <a:bodyPr/>
          <a:lstStyle/>
          <a:p>
            <a:pPr eaLnBrk="1" hangingPunct="1">
              <a:defRPr/>
            </a:pPr>
            <a:r>
              <a:rPr lang="de-DE" sz="3200" b="1" dirty="0" smtClean="0">
                <a:solidFill>
                  <a:srgbClr val="008000"/>
                </a:solidFill>
                <a:effectLst>
                  <a:outerShdw blurRad="38100" dist="38100" dir="2700000" algn="tl">
                    <a:srgbClr val="C0C0C0"/>
                  </a:outerShdw>
                </a:effectLst>
              </a:rPr>
              <a:t>W a r u m   J a g d  ?</a:t>
            </a:r>
          </a:p>
        </p:txBody>
      </p:sp>
      <p:sp>
        <p:nvSpPr>
          <p:cNvPr id="3075"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3076" name="Text Box 4"/>
          <p:cNvSpPr txBox="1">
            <a:spLocks noChangeArrowheads="1"/>
          </p:cNvSpPr>
          <p:nvPr/>
        </p:nvSpPr>
        <p:spPr bwMode="auto">
          <a:xfrm>
            <a:off x="304800" y="1066800"/>
            <a:ext cx="839787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000" b="1">
                <a:solidFill>
                  <a:srgbClr val="000000"/>
                </a:solidFill>
                <a:cs typeface="Times New Roman" pitchFamily="18" charset="0"/>
              </a:rPr>
              <a:t>Nationalökonom Adam Smith prägt den Begriff  der unsichtbaren Hand. </a:t>
            </a:r>
          </a:p>
          <a:p>
            <a:pPr eaLnBrk="1" hangingPunct="1"/>
            <a:endParaRPr lang="de-DE" altLang="de-DE" sz="800">
              <a:solidFill>
                <a:srgbClr val="000000"/>
              </a:solidFill>
              <a:cs typeface="Times New Roman" pitchFamily="18" charset="0"/>
            </a:endParaRPr>
          </a:p>
          <a:p>
            <a:pPr eaLnBrk="1" hangingPunct="1"/>
            <a:r>
              <a:rPr lang="de-DE" altLang="de-DE">
                <a:solidFill>
                  <a:srgbClr val="000000"/>
                </a:solidFill>
                <a:cs typeface="Times New Roman" pitchFamily="18" charset="0"/>
              </a:rPr>
              <a:t>Wenn einer sein eigenes Interesse verfolgt, fördert er die Gesellschaft effektiver, als</a:t>
            </a:r>
            <a:br>
              <a:rPr lang="de-DE" altLang="de-DE">
                <a:solidFill>
                  <a:srgbClr val="000000"/>
                </a:solidFill>
                <a:cs typeface="Times New Roman" pitchFamily="18" charset="0"/>
              </a:rPr>
            </a:br>
            <a:r>
              <a:rPr lang="de-DE" altLang="de-DE">
                <a:solidFill>
                  <a:srgbClr val="000000"/>
                </a:solidFill>
                <a:cs typeface="Times New Roman" pitchFamily="18" charset="0"/>
              </a:rPr>
              <a:t>         </a:t>
            </a:r>
            <a:r>
              <a:rPr lang="de-DE" altLang="de-DE" u="sng">
                <a:solidFill>
                  <a:srgbClr val="000000"/>
                </a:solidFill>
                <a:cs typeface="Times New Roman" pitchFamily="18" charset="0"/>
              </a:rPr>
              <a:t>wenn er sich vornimmt, die Gesellschaft zu fördern</a:t>
            </a:r>
            <a:r>
              <a:rPr lang="de-DE" altLang="de-DE">
                <a:solidFill>
                  <a:srgbClr val="000000"/>
                </a:solidFill>
                <a:cs typeface="Times New Roman" pitchFamily="18" charset="0"/>
              </a:rPr>
              <a:t>.</a:t>
            </a:r>
            <a:br>
              <a:rPr lang="de-DE" altLang="de-DE">
                <a:solidFill>
                  <a:srgbClr val="000000"/>
                </a:solidFill>
                <a:cs typeface="Times New Roman" pitchFamily="18" charset="0"/>
              </a:rPr>
            </a:br>
            <a:r>
              <a:rPr lang="de-DE" altLang="de-DE">
                <a:solidFill>
                  <a:srgbClr val="000000"/>
                </a:solidFill>
                <a:cs typeface="Times New Roman" pitchFamily="18" charset="0"/>
              </a:rPr>
              <a:t>Als Beispiel nennt er den Bauern, Bäcker oder Metzger. Die Gesellschaft erwartet nicht, dass wir durch ihr Wohlwollen unsere Wurst oder das Brot bekommen, sondern durch ihr eigenes Interesse. </a:t>
            </a:r>
            <a:endParaRPr lang="de-DE" altLang="de-DE" sz="800" b="1" u="sng">
              <a:solidFill>
                <a:srgbClr val="000000"/>
              </a:solidFill>
              <a:cs typeface="Times New Roman" pitchFamily="18" charset="0"/>
            </a:endParaRPr>
          </a:p>
          <a:p>
            <a:pPr algn="ctr" eaLnBrk="1" hangingPunct="1"/>
            <a:r>
              <a:rPr lang="de-DE" altLang="de-DE" b="1" u="sng">
                <a:solidFill>
                  <a:srgbClr val="000000"/>
                </a:solidFill>
                <a:cs typeface="Times New Roman" pitchFamily="18" charset="0"/>
              </a:rPr>
              <a:t>Für uns Jäger heißt das:</a:t>
            </a:r>
            <a:endParaRPr lang="de-DE" altLang="de-DE" sz="800">
              <a:solidFill>
                <a:srgbClr val="000000"/>
              </a:solidFill>
              <a:cs typeface="Times New Roman" pitchFamily="18" charset="0"/>
            </a:endParaRPr>
          </a:p>
          <a:p>
            <a:pPr algn="ctr" eaLnBrk="1" hangingPunct="1"/>
            <a:endParaRPr lang="de-DE" altLang="de-DE" sz="800">
              <a:solidFill>
                <a:srgbClr val="000000"/>
              </a:solidFill>
              <a:cs typeface="Times New Roman" pitchFamily="18" charset="0"/>
            </a:endParaRPr>
          </a:p>
          <a:p>
            <a:pPr algn="ctr" eaLnBrk="1" hangingPunct="1"/>
            <a:r>
              <a:rPr lang="de-DE" altLang="de-DE" b="1">
                <a:solidFill>
                  <a:srgbClr val="000000"/>
                </a:solidFill>
                <a:cs typeface="Times New Roman" pitchFamily="18" charset="0"/>
              </a:rPr>
              <a:t>Wer gerne zur Jagd geht, wird dafür sorgen, dass genug Wild da ist. Davon profitieren nicht nur die jagdbaren Wildarten, sondern alle Tiere. Damit profitiert auch der Staat.</a:t>
            </a:r>
            <a:endParaRPr lang="de-DE" altLang="de-DE"/>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685800" y="0"/>
            <a:ext cx="7772400" cy="990600"/>
          </a:xfrm>
        </p:spPr>
        <p:txBody>
          <a:bodyPr/>
          <a:lstStyle/>
          <a:p>
            <a:pPr eaLnBrk="1" hangingPunct="1"/>
            <a:r>
              <a:rPr lang="de-DE" altLang="de-DE" sz="3600" smtClean="0">
                <a:solidFill>
                  <a:srgbClr val="008000"/>
                </a:solidFill>
              </a:rPr>
              <a:t>Typische Dachsbaueingänge ?</a:t>
            </a:r>
          </a:p>
        </p:txBody>
      </p:sp>
      <p:sp>
        <p:nvSpPr>
          <p:cNvPr id="21507"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21508" name="Text Box 4"/>
          <p:cNvSpPr txBox="1">
            <a:spLocks noChangeArrowheads="1"/>
          </p:cNvSpPr>
          <p:nvPr/>
        </p:nvSpPr>
        <p:spPr bwMode="auto">
          <a:xfrm>
            <a:off x="5867400" y="1447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de-DE" altLang="de-DE"/>
          </a:p>
        </p:txBody>
      </p:sp>
      <p:pic>
        <p:nvPicPr>
          <p:cNvPr id="21509" name="Picture 9" descr="Baudac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3" y="1000125"/>
            <a:ext cx="358775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0" descr="ei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857625"/>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11"/>
          <p:cNvSpPr txBox="1">
            <a:spLocks noChangeArrowheads="1"/>
          </p:cNvSpPr>
          <p:nvPr/>
        </p:nvSpPr>
        <p:spPr bwMode="auto">
          <a:xfrm>
            <a:off x="304800" y="838200"/>
            <a:ext cx="3886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de-DE" altLang="de-DE"/>
              <a:t>Dachsbauten sind an der Spurrille in der Einfahrt zu erkennen. </a:t>
            </a:r>
            <a:br>
              <a:rPr lang="de-DE" altLang="de-DE"/>
            </a:br>
            <a:r>
              <a:rPr lang="de-DE" altLang="de-DE" b="1">
                <a:solidFill>
                  <a:srgbClr val="800000"/>
                </a:solidFill>
              </a:rPr>
              <a:t>Sie haben in der Regel erheblich mehr Aushub als der Fuchsbau und größere Einfahrten.</a:t>
            </a:r>
          </a:p>
        </p:txBody>
      </p:sp>
      <p:sp>
        <p:nvSpPr>
          <p:cNvPr id="21512" name="Text Box 13"/>
          <p:cNvSpPr txBox="1">
            <a:spLocks noChangeArrowheads="1"/>
          </p:cNvSpPr>
          <p:nvPr/>
        </p:nvSpPr>
        <p:spPr bwMode="auto">
          <a:xfrm>
            <a:off x="4457700" y="4366230"/>
            <a:ext cx="464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de-DE" altLang="de-DE" dirty="0"/>
              <a:t>In der Umgebung sind Abtritte, kleine Löcher im Boden zu sehen. Hier wird der Kot vergraben.</a:t>
            </a:r>
            <a:br>
              <a:rPr lang="de-DE" altLang="de-DE" dirty="0"/>
            </a:br>
            <a:endParaRPr lang="de-DE" altLang="de-DE" b="1" dirty="0">
              <a:solidFill>
                <a:srgbClr val="800000"/>
              </a:solidFill>
            </a:endParaRPr>
          </a:p>
        </p:txBody>
      </p:sp>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838200" y="1143000"/>
            <a:ext cx="7467600" cy="52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DE" altLang="de-DE" sz="2000">
                <a:cs typeface="Arial" pitchFamily="34" charset="0"/>
              </a:rPr>
              <a:t>Terrierführer arbeiten fast nur mit einem Hund, mehrere Hunde werden nur nacheinander eingesetzt. Teckelführer arbeiten oft mit zwei und große Bauten auch mit noch mehr Hunden. </a:t>
            </a:r>
            <a:endParaRPr lang="de-DE" altLang="de-DE" sz="2000"/>
          </a:p>
          <a:p>
            <a:r>
              <a:rPr lang="de-DE" altLang="de-DE" sz="2000">
                <a:cs typeface="Arial" pitchFamily="34" charset="0"/>
              </a:rPr>
              <a:t>Andere Jagdhunde z. B. ein Drahthaar vom Revierinhaber, werden nur von wenigen als hilfreich betrachtet. Er stört leicht durch Krach, wird als Sicherheitsrisiko für den Bauhund gesehen. </a:t>
            </a:r>
          </a:p>
          <a:p>
            <a:endParaRPr lang="de-DE" altLang="de-DE" sz="900"/>
          </a:p>
          <a:p>
            <a:pPr algn="ctr"/>
            <a:r>
              <a:rPr lang="de-DE" altLang="de-DE" sz="1800" b="1">
                <a:solidFill>
                  <a:srgbClr val="800000"/>
                </a:solidFill>
                <a:cs typeface="Arial" pitchFamily="34" charset="0"/>
              </a:rPr>
              <a:t>Es gibt Füchse, die springen und die nicht springen. </a:t>
            </a:r>
          </a:p>
          <a:p>
            <a:pPr algn="ctr"/>
            <a:endParaRPr lang="de-DE" altLang="de-DE" sz="900" b="1">
              <a:solidFill>
                <a:srgbClr val="800000"/>
              </a:solidFill>
            </a:endParaRPr>
          </a:p>
          <a:p>
            <a:r>
              <a:rPr lang="de-DE" altLang="de-DE" sz="1800" b="1">
                <a:cs typeface="Arial" pitchFamily="34" charset="0"/>
              </a:rPr>
              <a:t>Ein Satz der stimmt, aber der Erfolg ist stark davon abhängig, ob der Fuchs etwas mitbekommen hat, wie die Leute sich verhalten. Ruhe, den Wind beachten ist eine wichtige Voraussetzung für das Springen.</a:t>
            </a:r>
          </a:p>
          <a:p>
            <a:endParaRPr lang="de-DE" altLang="de-DE" sz="900"/>
          </a:p>
          <a:p>
            <a:r>
              <a:rPr lang="de-DE" altLang="de-DE" sz="2000">
                <a:cs typeface="Arial" pitchFamily="34" charset="0"/>
              </a:rPr>
              <a:t>Dabei werden Feldbauten mit einem Ausgang oft gegraben werden müssen. Wenn im Januar noch bis zu 80 % der Füchse springen, sinkt die Zahl besonders wegen der Fähen im Februar auf  60 % . </a:t>
            </a:r>
            <a:endParaRPr lang="de-DE" altLang="de-DE" sz="2000"/>
          </a:p>
          <a:p>
            <a:r>
              <a:rPr lang="de-DE" altLang="de-DE" sz="2000">
                <a:cs typeface="Arial" pitchFamily="34" charset="0"/>
              </a:rPr>
              <a:t>Auch aus dem gut angelegten Kunstbau springen 10 % der Füchse nicht. </a:t>
            </a:r>
            <a:endParaRPr lang="de-DE" altLang="de-DE" sz="2000"/>
          </a:p>
          <a:p>
            <a:endParaRPr lang="de-DE" altLang="de-DE" sz="1800"/>
          </a:p>
        </p:txBody>
      </p:sp>
      <p:sp>
        <p:nvSpPr>
          <p:cNvPr id="22531" name="Rectangle 3"/>
          <p:cNvSpPr>
            <a:spLocks noGrp="1" noChangeArrowheads="1"/>
          </p:cNvSpPr>
          <p:nvPr>
            <p:ph type="title" idx="4294967295"/>
          </p:nvPr>
        </p:nvSpPr>
        <p:spPr>
          <a:xfrm>
            <a:off x="685800" y="304800"/>
            <a:ext cx="7772400" cy="914400"/>
          </a:xfrm>
        </p:spPr>
        <p:txBody>
          <a:bodyPr/>
          <a:lstStyle/>
          <a:p>
            <a:pPr eaLnBrk="1" hangingPunct="1"/>
            <a:r>
              <a:rPr lang="de-DE" altLang="de-DE" sz="3200" smtClean="0">
                <a:solidFill>
                  <a:srgbClr val="008000"/>
                </a:solidFill>
              </a:rPr>
              <a:t>Die Arbeit am Bau</a:t>
            </a:r>
          </a:p>
        </p:txBody>
      </p:sp>
    </p:spTree>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85800" y="304800"/>
            <a:ext cx="7772400" cy="914400"/>
          </a:xfrm>
        </p:spPr>
        <p:txBody>
          <a:bodyPr/>
          <a:lstStyle/>
          <a:p>
            <a:pPr eaLnBrk="1" hangingPunct="1"/>
            <a:r>
              <a:rPr lang="de-DE" altLang="de-DE" sz="3200" smtClean="0">
                <a:solidFill>
                  <a:srgbClr val="008000"/>
                </a:solidFill>
              </a:rPr>
              <a:t>Die Arbeit am Bau Teil II</a:t>
            </a:r>
          </a:p>
        </p:txBody>
      </p:sp>
      <p:sp>
        <p:nvSpPr>
          <p:cNvPr id="23555" name="Rectangle 3"/>
          <p:cNvSpPr>
            <a:spLocks noChangeArrowheads="1"/>
          </p:cNvSpPr>
          <p:nvPr/>
        </p:nvSpPr>
        <p:spPr bwMode="auto">
          <a:xfrm>
            <a:off x="533400" y="1295400"/>
            <a:ext cx="800100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DE" altLang="de-DE" sz="1800">
                <a:latin typeface="Arial" pitchFamily="34" charset="0"/>
                <a:cs typeface="Arial" pitchFamily="34" charset="0"/>
              </a:rPr>
              <a:t>Ich arbeite gro</a:t>
            </a:r>
            <a:r>
              <a:rPr lang="de-DE" altLang="de-DE" sz="1800">
                <a:cs typeface="Arial" pitchFamily="34" charset="0"/>
              </a:rPr>
              <a:t>ß</a:t>
            </a:r>
            <a:r>
              <a:rPr lang="de-DE" altLang="de-DE" sz="1800">
                <a:latin typeface="Arial" pitchFamily="34" charset="0"/>
                <a:cs typeface="Arial" pitchFamily="34" charset="0"/>
              </a:rPr>
              <a:t>e Bauten immer mit mehreren Hunden. </a:t>
            </a:r>
          </a:p>
          <a:p>
            <a:endParaRPr lang="de-DE" altLang="de-DE" sz="800">
              <a:latin typeface="Arial" pitchFamily="34" charset="0"/>
            </a:endParaRPr>
          </a:p>
          <a:p>
            <a:pPr algn="ctr"/>
            <a:r>
              <a:rPr lang="de-DE" altLang="de-DE" sz="1800" b="1">
                <a:latin typeface="Arial" pitchFamily="34" charset="0"/>
                <a:cs typeface="Arial" pitchFamily="34" charset="0"/>
              </a:rPr>
              <a:t>Die Ruhe und das Verhalten am Bau predige ich, wie andere auch, aber habe ich 15 Bauten kontrolliert, ist es damit nicht immer mehr weit her. Da ich nach einer gewissen Zeit gezwungen bin zu orten, werde ich selber ein Unruhefaktor. </a:t>
            </a:r>
          </a:p>
          <a:p>
            <a:pPr algn="ctr"/>
            <a:endParaRPr lang="de-DE" altLang="de-DE" sz="800" b="1">
              <a:latin typeface="Arial" pitchFamily="34" charset="0"/>
              <a:cs typeface="Arial" pitchFamily="34" charset="0"/>
            </a:endParaRPr>
          </a:p>
          <a:p>
            <a:r>
              <a:rPr lang="de-DE" altLang="de-DE" sz="1800">
                <a:latin typeface="Arial" pitchFamily="34" charset="0"/>
                <a:cs typeface="Arial" pitchFamily="34" charset="0"/>
              </a:rPr>
              <a:t>Ich  versuche immer dem Hund zu helfen, wenn der Fuchs nicht springt. Ohne Graben hätte ich sehr viel weniger Füchse bekommen. </a:t>
            </a:r>
          </a:p>
          <a:p>
            <a:r>
              <a:rPr lang="de-DE" altLang="de-DE" sz="1800">
                <a:latin typeface="Arial" pitchFamily="34" charset="0"/>
                <a:cs typeface="Arial" pitchFamily="34" charset="0"/>
              </a:rPr>
              <a:t>Für mich ist die Arbeit am Dachs gefährlicher, da versuche ich auch nur mit einem Hund zu arbeiten.</a:t>
            </a:r>
          </a:p>
          <a:p>
            <a:r>
              <a:rPr lang="de-DE" altLang="de-DE" sz="1800">
                <a:latin typeface="Arial" pitchFamily="34" charset="0"/>
                <a:cs typeface="Arial" pitchFamily="34" charset="0"/>
              </a:rPr>
              <a:t>Beim Graben gibt es vieles, das wünschenswert ist, oft sind die Verhältnisse aber nicht danach. Wer sich durch Wurzeln arbeiten muss, gibt sich mit einer kleinen Öffnung zufrieden. Orte ich den Hund in zwei Metern Tiefe, werde ich den Einschlag größer machen und als Mittelpunkt die vermutliche Stelle wählen. Brauche ich nur 50 cm, dann kann ich auch den Einschlag daneben machen und etwas tiefer, um die Röhre seitlich zu öffnen. Leider sind solche Luxusarbeiten selten.</a:t>
            </a:r>
          </a:p>
          <a:p>
            <a:endParaRPr lang="de-DE" altLang="de-DE" sz="1800"/>
          </a:p>
        </p:txBody>
      </p:sp>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285750" y="214313"/>
            <a:ext cx="8501063" cy="982662"/>
          </a:xfrm>
        </p:spPr>
        <p:txBody>
          <a:bodyPr/>
          <a:lstStyle/>
          <a:p>
            <a:pPr eaLnBrk="1" hangingPunct="1">
              <a:defRPr/>
            </a:pPr>
            <a:r>
              <a:rPr lang="de-DE" sz="4000" dirty="0" smtClean="0"/>
              <a:t/>
            </a:r>
            <a:br>
              <a:rPr lang="de-DE" sz="4000" dirty="0" smtClean="0"/>
            </a:br>
            <a:r>
              <a:rPr lang="de-DE" sz="4000" dirty="0" smtClean="0"/>
              <a:t>F u c h s</a:t>
            </a:r>
            <a:br>
              <a:rPr lang="de-DE" sz="4000" dirty="0" smtClean="0"/>
            </a:br>
            <a:endParaRPr lang="de-DE" sz="4340" b="1" spc="340" dirty="0" smtClean="0">
              <a:solidFill>
                <a:srgbClr val="008000"/>
              </a:solidFill>
              <a:effectLst>
                <a:outerShdw blurRad="38100" dist="38100" dir="2700000" algn="tl">
                  <a:srgbClr val="C0C0C0"/>
                </a:outerShdw>
              </a:effectLst>
            </a:endParaRPr>
          </a:p>
        </p:txBody>
      </p:sp>
      <p:sp>
        <p:nvSpPr>
          <p:cNvPr id="24579"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24580" name="Textfeld 8"/>
          <p:cNvSpPr txBox="1">
            <a:spLocks noChangeArrowheads="1"/>
          </p:cNvSpPr>
          <p:nvPr/>
        </p:nvSpPr>
        <p:spPr bwMode="auto">
          <a:xfrm>
            <a:off x="4929188" y="1357313"/>
            <a:ext cx="3429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a:t>Ob der Fuchs 5 kg oder </a:t>
            </a:r>
          </a:p>
          <a:p>
            <a:pPr eaLnBrk="1" hangingPunct="1"/>
            <a:r>
              <a:rPr lang="de-DE" altLang="de-DE"/>
              <a:t>9 kg hat, ist ein Unterschied.</a:t>
            </a:r>
          </a:p>
          <a:p>
            <a:pPr eaLnBrk="1" hangingPunct="1"/>
            <a:r>
              <a:rPr lang="de-DE" altLang="de-DE"/>
              <a:t>Wenn sich der Hund mit Letzterem anlegt, muss er nicht der Stärkere sein. </a:t>
            </a:r>
          </a:p>
        </p:txBody>
      </p:sp>
      <p:sp>
        <p:nvSpPr>
          <p:cNvPr id="24581" name="Textfeld 9"/>
          <p:cNvSpPr txBox="1">
            <a:spLocks noChangeArrowheads="1"/>
          </p:cNvSpPr>
          <p:nvPr/>
        </p:nvSpPr>
        <p:spPr bwMode="auto">
          <a:xfrm>
            <a:off x="428625" y="4071938"/>
            <a:ext cx="85010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a:t>Oft springt er jedoch problemlos, besonders in Kunstbauten.</a:t>
            </a:r>
          </a:p>
          <a:p>
            <a:pPr eaLnBrk="1" hangingPunct="1"/>
            <a:r>
              <a:rPr lang="de-DE" altLang="de-DE"/>
              <a:t>Der offene Kontakt sollte vermieden werden.</a:t>
            </a:r>
          </a:p>
          <a:p>
            <a:pPr eaLnBrk="1" hangingPunct="1"/>
            <a:r>
              <a:rPr lang="de-DE" altLang="de-DE"/>
              <a:t>Er ist sehr schnell, damit vergrößert sich die Gefahr, dass der Hund getroffen wird.</a:t>
            </a:r>
          </a:p>
          <a:p>
            <a:pPr eaLnBrk="1" hangingPunct="1"/>
            <a:r>
              <a:rPr lang="de-DE" altLang="de-DE"/>
              <a:t>Auch in Reisig- und Strohballenhaufen ist er häufig anzutreffen.</a:t>
            </a:r>
          </a:p>
          <a:p>
            <a:pPr eaLnBrk="1" hangingPunct="1"/>
            <a:r>
              <a:rPr lang="de-DE" altLang="de-DE"/>
              <a:t>Bei der Jungfuchsbejagung sollte die Falle im Vordergrund stehen.  </a:t>
            </a:r>
          </a:p>
        </p:txBody>
      </p:sp>
      <p:pic>
        <p:nvPicPr>
          <p:cNvPr id="2458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336675"/>
            <a:ext cx="3783013" cy="275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585842" y="1750686"/>
            <a:ext cx="353943" cy="2274948"/>
          </a:xfrm>
          <a:prstGeom prst="rect">
            <a:avLst/>
          </a:prstGeom>
          <a:noFill/>
        </p:spPr>
        <p:txBody>
          <a:bodyPr vert="vert270">
            <a:spAutoFit/>
          </a:bodyPr>
          <a:lstStyle/>
          <a:p>
            <a:pPr>
              <a:defRPr/>
            </a:pPr>
            <a:r>
              <a:rPr lang="de-DE" sz="1100" dirty="0" err="1"/>
              <a:t>iStockfoto-twildlife</a:t>
            </a:r>
            <a:endParaRPr lang="de-DE" sz="1000" dirty="0"/>
          </a:p>
        </p:txBody>
      </p:sp>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285750" y="214313"/>
            <a:ext cx="8501063" cy="973137"/>
          </a:xfrm>
        </p:spPr>
        <p:txBody>
          <a:bodyPr/>
          <a:lstStyle/>
          <a:p>
            <a:pPr eaLnBrk="1" hangingPunct="1">
              <a:defRPr/>
            </a:pPr>
            <a:r>
              <a:rPr lang="de-DE" sz="4000" dirty="0" smtClean="0"/>
              <a:t/>
            </a:r>
            <a:br>
              <a:rPr lang="de-DE" sz="4000" dirty="0" smtClean="0"/>
            </a:br>
            <a:r>
              <a:rPr lang="de-DE" sz="4000" dirty="0" smtClean="0"/>
              <a:t>D a c h s</a:t>
            </a:r>
            <a:br>
              <a:rPr lang="de-DE" sz="4000" dirty="0" smtClean="0"/>
            </a:br>
            <a:endParaRPr lang="de-DE" sz="4340" b="1" spc="340" dirty="0" smtClean="0">
              <a:solidFill>
                <a:srgbClr val="008000"/>
              </a:solidFill>
              <a:effectLst>
                <a:outerShdw blurRad="38100" dist="38100" dir="2700000" algn="tl">
                  <a:srgbClr val="C0C0C0"/>
                </a:outerShdw>
              </a:effectLst>
            </a:endParaRPr>
          </a:p>
        </p:txBody>
      </p:sp>
      <p:sp>
        <p:nvSpPr>
          <p:cNvPr id="25603" name="Text Box 3"/>
          <p:cNvSpPr txBox="1">
            <a:spLocks noChangeArrowheads="1"/>
          </p:cNvSpPr>
          <p:nvPr/>
        </p:nvSpPr>
        <p:spPr bwMode="auto">
          <a:xfrm>
            <a:off x="1371600" y="2057400"/>
            <a:ext cx="3128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25604" name="Textfeld 8"/>
          <p:cNvSpPr txBox="1">
            <a:spLocks noChangeArrowheads="1"/>
          </p:cNvSpPr>
          <p:nvPr/>
        </p:nvSpPr>
        <p:spPr bwMode="auto">
          <a:xfrm>
            <a:off x="5500688" y="1357313"/>
            <a:ext cx="2857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a:t> </a:t>
            </a:r>
          </a:p>
        </p:txBody>
      </p:sp>
      <p:sp>
        <p:nvSpPr>
          <p:cNvPr id="25605" name="Textfeld 9"/>
          <p:cNvSpPr txBox="1">
            <a:spLocks noChangeArrowheads="1"/>
          </p:cNvSpPr>
          <p:nvPr/>
        </p:nvSpPr>
        <p:spPr bwMode="auto">
          <a:xfrm>
            <a:off x="428625" y="4929188"/>
            <a:ext cx="8501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a:t>  </a:t>
            </a:r>
          </a:p>
        </p:txBody>
      </p:sp>
      <p:sp>
        <p:nvSpPr>
          <p:cNvPr id="25606" name="Textfeld 7"/>
          <p:cNvSpPr txBox="1">
            <a:spLocks noChangeArrowheads="1"/>
          </p:cNvSpPr>
          <p:nvPr/>
        </p:nvSpPr>
        <p:spPr bwMode="auto">
          <a:xfrm>
            <a:off x="6072188" y="1071563"/>
            <a:ext cx="27860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a:t>Ohne Graben bekomme ich nur selten einen Dachs.</a:t>
            </a:r>
          </a:p>
          <a:p>
            <a:pPr eaLnBrk="1" hangingPunct="1"/>
            <a:r>
              <a:rPr lang="de-DE" altLang="de-DE"/>
              <a:t>Die bisherige Jagdzeit war für die Baujagd schlecht.</a:t>
            </a:r>
          </a:p>
          <a:p>
            <a:pPr eaLnBrk="1" hangingPunct="1"/>
            <a:r>
              <a:rPr lang="de-DE" altLang="de-DE"/>
              <a:t>Jetzt kann ich ihn</a:t>
            </a:r>
          </a:p>
          <a:p>
            <a:pPr eaLnBrk="1" hangingPunct="1"/>
            <a:r>
              <a:rPr lang="de-DE" altLang="de-DE"/>
              <a:t>bis zum 31. Januar bejagen .</a:t>
            </a:r>
          </a:p>
        </p:txBody>
      </p:sp>
      <p:sp>
        <p:nvSpPr>
          <p:cNvPr id="25607" name="Textfeld 10"/>
          <p:cNvSpPr txBox="1">
            <a:spLocks noChangeArrowheads="1"/>
          </p:cNvSpPr>
          <p:nvPr/>
        </p:nvSpPr>
        <p:spPr bwMode="auto">
          <a:xfrm>
            <a:off x="714375" y="4714875"/>
            <a:ext cx="800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a:t>Viele haben ohne jegliche Probleme am Dachs gearbeitet. Tatsächlich ist er bei einem Angriff des Hundes ganz erheblich gefährlicher als der Fuchs, das Gewicht geht ja auch bis 20 kg.  Gute Bauhunde wissen das und arbeiten anders. </a:t>
            </a:r>
          </a:p>
        </p:txBody>
      </p:sp>
      <p:pic>
        <p:nvPicPr>
          <p:cNvPr id="2560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187450"/>
            <a:ext cx="4872037" cy="330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285750" y="214313"/>
            <a:ext cx="8501063" cy="785812"/>
          </a:xfrm>
        </p:spPr>
        <p:txBody>
          <a:bodyPr/>
          <a:lstStyle/>
          <a:p>
            <a:pPr eaLnBrk="1" hangingPunct="1">
              <a:defRPr/>
            </a:pPr>
            <a:r>
              <a:rPr lang="de-DE" sz="4000" dirty="0" smtClean="0"/>
              <a:t/>
            </a:r>
            <a:br>
              <a:rPr lang="de-DE" sz="4000" dirty="0" smtClean="0"/>
            </a:br>
            <a:r>
              <a:rPr lang="de-DE" sz="4000" dirty="0" smtClean="0"/>
              <a:t>M a r d e r h u n d</a:t>
            </a:r>
            <a:br>
              <a:rPr lang="de-DE" sz="4000" dirty="0" smtClean="0"/>
            </a:br>
            <a:endParaRPr lang="de-DE" sz="4340" b="1" spc="340" dirty="0" smtClean="0">
              <a:solidFill>
                <a:srgbClr val="008000"/>
              </a:solidFill>
              <a:effectLst>
                <a:outerShdw blurRad="38100" dist="38100" dir="2700000" algn="tl">
                  <a:srgbClr val="C0C0C0"/>
                </a:outerShdw>
              </a:effectLst>
            </a:endParaRPr>
          </a:p>
        </p:txBody>
      </p:sp>
      <p:sp>
        <p:nvSpPr>
          <p:cNvPr id="26627"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26628" name="Textfeld 8"/>
          <p:cNvSpPr txBox="1">
            <a:spLocks noChangeArrowheads="1"/>
          </p:cNvSpPr>
          <p:nvPr/>
        </p:nvSpPr>
        <p:spPr bwMode="auto">
          <a:xfrm>
            <a:off x="5500688" y="1357313"/>
            <a:ext cx="2857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a:t> </a:t>
            </a:r>
          </a:p>
        </p:txBody>
      </p:sp>
      <p:sp>
        <p:nvSpPr>
          <p:cNvPr id="26629" name="Textfeld 9"/>
          <p:cNvSpPr txBox="1">
            <a:spLocks noChangeArrowheads="1"/>
          </p:cNvSpPr>
          <p:nvPr/>
        </p:nvSpPr>
        <p:spPr bwMode="auto">
          <a:xfrm>
            <a:off x="428625" y="4929188"/>
            <a:ext cx="8501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a:t>  </a:t>
            </a:r>
          </a:p>
        </p:txBody>
      </p:sp>
      <p:sp>
        <p:nvSpPr>
          <p:cNvPr id="26630" name="Textfeld 7"/>
          <p:cNvSpPr txBox="1">
            <a:spLocks noChangeArrowheads="1"/>
          </p:cNvSpPr>
          <p:nvPr/>
        </p:nvSpPr>
        <p:spPr bwMode="auto">
          <a:xfrm>
            <a:off x="6072188" y="1071563"/>
            <a:ext cx="27860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a:t>Ohne Graben bekomme ich auch den Marderhund selten. </a:t>
            </a:r>
          </a:p>
          <a:p>
            <a:pPr eaLnBrk="1" hangingPunct="1"/>
            <a:r>
              <a:rPr lang="de-DE" altLang="de-DE"/>
              <a:t>Oft sind zwei im Bau. </a:t>
            </a:r>
          </a:p>
          <a:p>
            <a:pPr eaLnBrk="1" hangingPunct="1"/>
            <a:r>
              <a:rPr lang="de-DE" altLang="de-DE"/>
              <a:t>Auch mit dem Dachs zusammen, nie mit dem Fuchs. </a:t>
            </a:r>
          </a:p>
        </p:txBody>
      </p:sp>
      <p:sp>
        <p:nvSpPr>
          <p:cNvPr id="26631" name="Textfeld 10"/>
          <p:cNvSpPr txBox="1">
            <a:spLocks noChangeArrowheads="1"/>
          </p:cNvSpPr>
          <p:nvPr/>
        </p:nvSpPr>
        <p:spPr bwMode="auto">
          <a:xfrm>
            <a:off x="500063" y="5143500"/>
            <a:ext cx="800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a:t>Der Enok ist nicht besonders wehrhaft, Gewicht 7-9 kg </a:t>
            </a:r>
          </a:p>
          <a:p>
            <a:pPr eaLnBrk="1" hangingPunct="1"/>
            <a:r>
              <a:rPr lang="de-DE" altLang="de-DE"/>
              <a:t>Er liebt etwas mehr Deckung und ist auch bei wärmeren Temperaturen im Bau. </a:t>
            </a:r>
          </a:p>
          <a:p>
            <a:pPr eaLnBrk="1" hangingPunct="1"/>
            <a:r>
              <a:rPr lang="de-DE" altLang="de-DE"/>
              <a:t>Der Totstellreflex ist ihm angeboren. </a:t>
            </a:r>
          </a:p>
        </p:txBody>
      </p:sp>
      <p:pic>
        <p:nvPicPr>
          <p:cNvPr id="26632" name="Picture 2" desc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28750"/>
            <a:ext cx="428625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685800" y="304800"/>
            <a:ext cx="7772400" cy="1066800"/>
          </a:xfrm>
        </p:spPr>
        <p:txBody>
          <a:bodyPr/>
          <a:lstStyle/>
          <a:p>
            <a:pPr eaLnBrk="1" hangingPunct="1"/>
            <a:r>
              <a:rPr lang="de-DE" altLang="de-DE" smtClean="0">
                <a:solidFill>
                  <a:srgbClr val="008000"/>
                </a:solidFill>
              </a:rPr>
              <a:t>B a u h u n d s e n d e r</a:t>
            </a:r>
          </a:p>
        </p:txBody>
      </p:sp>
      <p:sp>
        <p:nvSpPr>
          <p:cNvPr id="27651"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27652" name="Text Box 5"/>
          <p:cNvSpPr txBox="1">
            <a:spLocks noChangeArrowheads="1"/>
          </p:cNvSpPr>
          <p:nvPr/>
        </p:nvSpPr>
        <p:spPr bwMode="auto">
          <a:xfrm>
            <a:off x="2743200" y="1828800"/>
            <a:ext cx="56388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de-DE" altLang="de-DE" b="1"/>
              <a:t>Wer die Baujagd nicht nur in Kunstbauten betreibt, </a:t>
            </a:r>
          </a:p>
          <a:p>
            <a:pPr algn="ctr" eaLnBrk="1" hangingPunct="1"/>
            <a:r>
              <a:rPr lang="de-DE" altLang="de-DE" b="1"/>
              <a:t>wird auf Dauer immer ein Gerät benutzen.</a:t>
            </a:r>
          </a:p>
          <a:p>
            <a:pPr algn="ctr" eaLnBrk="1" hangingPunct="1"/>
            <a:endParaRPr lang="de-DE" altLang="de-DE" b="1"/>
          </a:p>
          <a:p>
            <a:pPr algn="ctr" eaLnBrk="1" hangingPunct="1"/>
            <a:r>
              <a:rPr lang="de-DE" altLang="de-DE" b="1"/>
              <a:t>Es ist nicht nur eine Gefahrenreduzierung für den </a:t>
            </a:r>
          </a:p>
          <a:p>
            <a:pPr algn="ctr" eaLnBrk="1" hangingPunct="1"/>
            <a:r>
              <a:rPr lang="de-DE" altLang="de-DE" b="1"/>
              <a:t>Hund, sondern eine erhebliche Erleichterung, </a:t>
            </a:r>
          </a:p>
          <a:p>
            <a:pPr algn="ctr" eaLnBrk="1" hangingPunct="1"/>
            <a:r>
              <a:rPr lang="de-DE" altLang="de-DE" b="1"/>
              <a:t>wenn ich den Fuchs ausgraben muss.</a:t>
            </a:r>
            <a:endParaRPr lang="de-DE" altLang="de-DE"/>
          </a:p>
        </p:txBody>
      </p:sp>
      <p:pic>
        <p:nvPicPr>
          <p:cNvPr id="27653" name="Picture 7" descr="Jag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2674938"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idx="4294967295"/>
          </p:nvPr>
        </p:nvSpPr>
        <p:spPr>
          <a:xfrm>
            <a:off x="3286125" y="142875"/>
            <a:ext cx="4429125" cy="642938"/>
          </a:xfrm>
        </p:spPr>
        <p:txBody>
          <a:bodyPr/>
          <a:lstStyle/>
          <a:p>
            <a:pPr eaLnBrk="1" hangingPunct="1"/>
            <a:r>
              <a:rPr lang="de-DE" altLang="de-DE" sz="3200" smtClean="0">
                <a:solidFill>
                  <a:srgbClr val="008000"/>
                </a:solidFill>
              </a:rPr>
              <a:t>D e b e n s</a:t>
            </a:r>
          </a:p>
        </p:txBody>
      </p:sp>
      <p:sp>
        <p:nvSpPr>
          <p:cNvPr id="28675" name="Text Box 1027"/>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28676" name="Text Box 1028"/>
          <p:cNvSpPr txBox="1">
            <a:spLocks noChangeArrowheads="1"/>
          </p:cNvSpPr>
          <p:nvPr/>
        </p:nvSpPr>
        <p:spPr bwMode="auto">
          <a:xfrm>
            <a:off x="746125" y="1793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a:p>
        </p:txBody>
      </p:sp>
      <p:pic>
        <p:nvPicPr>
          <p:cNvPr id="28677" name="Picture 1035" descr="&quot;Deben Ferret Finder I&quot; - 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071563"/>
            <a:ext cx="2387600"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1036"/>
          <p:cNvSpPr txBox="1">
            <a:spLocks noChangeArrowheads="1"/>
          </p:cNvSpPr>
          <p:nvPr/>
        </p:nvSpPr>
        <p:spPr bwMode="auto">
          <a:xfrm>
            <a:off x="3559175" y="922338"/>
            <a:ext cx="45291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000"/>
              <a:t>Das alte Gerät von Debens ist auch </a:t>
            </a:r>
            <a:br>
              <a:rPr lang="de-DE" altLang="de-DE" sz="2000"/>
            </a:br>
            <a:r>
              <a:rPr lang="de-DE" altLang="de-DE" sz="2000"/>
              <a:t>heute noch viel im Gebrauch.</a:t>
            </a:r>
            <a:br>
              <a:rPr lang="de-DE" altLang="de-DE" sz="2000"/>
            </a:br>
            <a:r>
              <a:rPr lang="de-DE" altLang="de-DE" sz="2000"/>
              <a:t>Es war gut und günstig. Heute ist es nicht mehr erhältlich. </a:t>
            </a:r>
            <a:br>
              <a:rPr lang="de-DE" altLang="de-DE" sz="2000"/>
            </a:br>
            <a:r>
              <a:rPr lang="de-DE" altLang="de-DE" sz="2000"/>
              <a:t>Ein Nachfolgemodel hatte viele Fehler.</a:t>
            </a:r>
          </a:p>
        </p:txBody>
      </p:sp>
      <p:sp>
        <p:nvSpPr>
          <p:cNvPr id="28679" name="Textfeld 13"/>
          <p:cNvSpPr txBox="1">
            <a:spLocks noChangeArrowheads="1"/>
          </p:cNvSpPr>
          <p:nvPr/>
        </p:nvSpPr>
        <p:spPr bwMode="auto">
          <a:xfrm>
            <a:off x="785813" y="3714750"/>
            <a:ext cx="26336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a:p>
          <a:p>
            <a:pPr eaLnBrk="1" hangingPunct="1"/>
            <a:r>
              <a:rPr lang="de-DE" altLang="de-DE"/>
              <a:t>Ohne Sender </a:t>
            </a:r>
            <a:br>
              <a:rPr lang="de-DE" altLang="de-DE"/>
            </a:br>
            <a:r>
              <a:rPr lang="de-DE" altLang="de-DE"/>
              <a:t>ist die Baujagd heute unverantwortlich!</a:t>
            </a:r>
          </a:p>
        </p:txBody>
      </p:sp>
      <p:pic>
        <p:nvPicPr>
          <p:cNvPr id="2868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100" y="2997200"/>
            <a:ext cx="5241925"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143000" y="304800"/>
            <a:ext cx="5867400" cy="1066800"/>
          </a:xfrm>
        </p:spPr>
        <p:txBody>
          <a:bodyPr/>
          <a:lstStyle/>
          <a:p>
            <a:pPr eaLnBrk="1" hangingPunct="1"/>
            <a:r>
              <a:rPr lang="de-DE" altLang="de-DE" smtClean="0">
                <a:solidFill>
                  <a:srgbClr val="008000"/>
                </a:solidFill>
              </a:rPr>
              <a:t>O r t o v o x</a:t>
            </a:r>
          </a:p>
        </p:txBody>
      </p:sp>
      <p:sp>
        <p:nvSpPr>
          <p:cNvPr id="29699"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pic>
        <p:nvPicPr>
          <p:cNvPr id="29700" name="Picture 5" descr="Ortovox D1 doggy Hunderetter-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828800"/>
            <a:ext cx="4800600"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6"/>
          <p:cNvSpPr txBox="1">
            <a:spLocks noChangeArrowheads="1"/>
          </p:cNvSpPr>
          <p:nvPr/>
        </p:nvSpPr>
        <p:spPr bwMode="auto">
          <a:xfrm>
            <a:off x="533400" y="1981200"/>
            <a:ext cx="32750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a:t>Das Ortovox </a:t>
            </a:r>
            <a:br>
              <a:rPr lang="de-DE" altLang="de-DE"/>
            </a:br>
            <a:r>
              <a:rPr lang="de-DE" altLang="de-DE"/>
              <a:t/>
            </a:r>
            <a:br>
              <a:rPr lang="de-DE" altLang="de-DE"/>
            </a:br>
            <a:r>
              <a:rPr lang="de-DE" altLang="de-DE"/>
              <a:t>Gerät kostet 270 €.</a:t>
            </a:r>
          </a:p>
          <a:p>
            <a:pPr eaLnBrk="1" hangingPunct="1"/>
            <a:endParaRPr lang="de-DE" altLang="de-DE"/>
          </a:p>
          <a:p>
            <a:pPr eaLnBrk="1" hangingPunct="1"/>
            <a:r>
              <a:rPr lang="de-DE" altLang="de-DE"/>
              <a:t>Mit diesem Empfänger </a:t>
            </a:r>
          </a:p>
          <a:p>
            <a:pPr eaLnBrk="1" hangingPunct="1"/>
            <a:r>
              <a:rPr lang="de-DE" altLang="de-DE"/>
              <a:t>ist eine genauere Ortung </a:t>
            </a:r>
          </a:p>
          <a:p>
            <a:pPr eaLnBrk="1" hangingPunct="1"/>
            <a:r>
              <a:rPr lang="de-DE" altLang="de-DE"/>
              <a:t>möglich. Die Tiefe </a:t>
            </a:r>
          </a:p>
          <a:p>
            <a:pPr eaLnBrk="1" hangingPunct="1"/>
            <a:r>
              <a:rPr lang="de-DE" altLang="de-DE"/>
              <a:t>spielt bei diesem </a:t>
            </a:r>
          </a:p>
          <a:p>
            <a:pPr eaLnBrk="1" hangingPunct="1"/>
            <a:r>
              <a:rPr lang="de-DE" altLang="de-DE"/>
              <a:t>Gerät keine Rolle.</a:t>
            </a:r>
          </a:p>
        </p:txBody>
      </p:sp>
    </p:spTree>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500063" y="304800"/>
            <a:ext cx="7500937" cy="838200"/>
          </a:xfrm>
        </p:spPr>
        <p:txBody>
          <a:bodyPr/>
          <a:lstStyle/>
          <a:p>
            <a:pPr eaLnBrk="1" hangingPunct="1"/>
            <a:r>
              <a:rPr lang="de-DE" altLang="de-DE" sz="4000" smtClean="0">
                <a:solidFill>
                  <a:srgbClr val="008000"/>
                </a:solidFill>
              </a:rPr>
              <a:t>B e l l m a n   &amp;  F l i n t</a:t>
            </a:r>
          </a:p>
        </p:txBody>
      </p:sp>
      <p:sp>
        <p:nvSpPr>
          <p:cNvPr id="30723"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30724" name="Text Box 6"/>
          <p:cNvSpPr txBox="1">
            <a:spLocks noChangeArrowheads="1"/>
          </p:cNvSpPr>
          <p:nvPr/>
        </p:nvSpPr>
        <p:spPr bwMode="auto">
          <a:xfrm>
            <a:off x="500063" y="1357313"/>
            <a:ext cx="339566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000"/>
              <a:t>Bellman &amp; Flint aus England haben  ein Gerät auf den Markt gebracht, dass dort zur Zeit sehr gute Kritiken erhält. </a:t>
            </a:r>
            <a:br>
              <a:rPr lang="de-DE" altLang="de-DE" sz="2000"/>
            </a:br>
            <a:r>
              <a:rPr lang="de-DE" altLang="de-DE" sz="2000"/>
              <a:t>Es ist robust, sehr genau und für bis zu 100 Stunden Dauereinsatz vorgesehen. </a:t>
            </a:r>
            <a:br>
              <a:rPr lang="de-DE" altLang="de-DE" sz="2000"/>
            </a:br>
            <a:r>
              <a:rPr lang="de-DE" altLang="de-DE" sz="2000"/>
              <a:t>Der Sender wird über einen Magneten eingeschaltet und kann unter Wasser abgewaschen werden.</a:t>
            </a:r>
          </a:p>
          <a:p>
            <a:pPr eaLnBrk="1" hangingPunct="1"/>
            <a:r>
              <a:rPr lang="de-DE" altLang="de-DE" sz="2000"/>
              <a:t>Der Empfänger ist das Pieps,</a:t>
            </a:r>
          </a:p>
          <a:p>
            <a:pPr eaLnBrk="1" hangingPunct="1"/>
            <a:r>
              <a:rPr lang="de-DE" altLang="de-DE" sz="2000"/>
              <a:t>Ein Gerät, dass bei der Lawinenrettung immer mit am besten abschneidet. </a:t>
            </a:r>
            <a:br>
              <a:rPr lang="de-DE" altLang="de-DE" sz="2000"/>
            </a:br>
            <a:r>
              <a:rPr lang="de-DE" altLang="de-DE" sz="2000"/>
              <a:t>Preis um 300 €</a:t>
            </a:r>
          </a:p>
        </p:txBody>
      </p:sp>
      <p:pic>
        <p:nvPicPr>
          <p:cNvPr id="30725" name="Picture 8" descr="https://www.bellmanandflint.co.uk/images/detail/2002.jpg"/>
          <p:cNvPicPr>
            <a:picLocks noChangeAspect="1" noChangeArrowheads="1"/>
          </p:cNvPicPr>
          <p:nvPr/>
        </p:nvPicPr>
        <p:blipFill>
          <a:blip r:embed="rId2">
            <a:extLst>
              <a:ext uri="{28A0092B-C50C-407E-A947-70E740481C1C}">
                <a14:useLocalDpi xmlns:a14="http://schemas.microsoft.com/office/drawing/2010/main" val="0"/>
              </a:ext>
            </a:extLst>
          </a:blip>
          <a:srcRect b="26443"/>
          <a:stretch>
            <a:fillRect/>
          </a:stretch>
        </p:blipFill>
        <p:spPr bwMode="auto">
          <a:xfrm>
            <a:off x="5072063" y="4071938"/>
            <a:ext cx="264318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09700"/>
            <a:ext cx="3217863" cy="245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685800" y="304800"/>
            <a:ext cx="7772400" cy="685800"/>
          </a:xfrm>
        </p:spPr>
        <p:txBody>
          <a:bodyPr/>
          <a:lstStyle/>
          <a:p>
            <a:pPr eaLnBrk="1" hangingPunct="1">
              <a:defRPr/>
            </a:pPr>
            <a:r>
              <a:rPr lang="de-DE" sz="3200" b="1" dirty="0" smtClean="0">
                <a:solidFill>
                  <a:srgbClr val="008000"/>
                </a:solidFill>
                <a:effectLst>
                  <a:outerShdw blurRad="38100" dist="38100" dir="2700000" algn="tl">
                    <a:srgbClr val="C0C0C0"/>
                  </a:outerShdw>
                </a:effectLst>
              </a:rPr>
              <a:t>W a r u m   J a g d  </a:t>
            </a:r>
            <a:r>
              <a:rPr lang="de-DE" sz="2000" b="1" dirty="0" smtClean="0">
                <a:solidFill>
                  <a:srgbClr val="008000"/>
                </a:solidFill>
                <a:effectLst>
                  <a:outerShdw blurRad="38100" dist="38100" dir="2700000" algn="tl">
                    <a:srgbClr val="C0C0C0"/>
                  </a:outerShdw>
                </a:effectLst>
              </a:rPr>
              <a:t>2</a:t>
            </a:r>
          </a:p>
        </p:txBody>
      </p:sp>
      <p:sp>
        <p:nvSpPr>
          <p:cNvPr id="4099"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4100" name="Text Box 4"/>
          <p:cNvSpPr txBox="1">
            <a:spLocks noChangeArrowheads="1"/>
          </p:cNvSpPr>
          <p:nvPr/>
        </p:nvSpPr>
        <p:spPr bwMode="auto">
          <a:xfrm>
            <a:off x="304800" y="1066800"/>
            <a:ext cx="8397875"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200" b="1"/>
              <a:t>Pro Jahr beträgt das Wildbretaufkommen über 37 000 000  kg in Deutschland, ohne Hasen, Enten, Fasanen oder Tauben. </a:t>
            </a:r>
          </a:p>
          <a:p>
            <a:pPr eaLnBrk="1" hangingPunct="1"/>
            <a:r>
              <a:rPr lang="de-DE" altLang="de-DE" sz="2200">
                <a:solidFill>
                  <a:srgbClr val="800000"/>
                </a:solidFill>
                <a:cs typeface="Times New Roman" pitchFamily="18" charset="0"/>
              </a:rPr>
              <a:t>Die Qualität ist sehr hoch</a:t>
            </a:r>
            <a:r>
              <a:rPr lang="de-DE" altLang="de-DE" sz="2200">
                <a:solidFill>
                  <a:srgbClr val="00FF99"/>
                </a:solidFill>
                <a:cs typeface="Times New Roman" pitchFamily="18" charset="0"/>
              </a:rPr>
              <a:t>.</a:t>
            </a:r>
            <a:r>
              <a:rPr lang="de-DE" altLang="de-DE" sz="2200">
                <a:cs typeface="Times New Roman" pitchFamily="18" charset="0"/>
              </a:rPr>
              <a:t> </a:t>
            </a:r>
          </a:p>
          <a:p>
            <a:pPr eaLnBrk="1" hangingPunct="1"/>
            <a:r>
              <a:rPr lang="de-DE" altLang="de-DE" sz="2200">
                <a:cs typeface="Times New Roman" pitchFamily="18" charset="0"/>
              </a:rPr>
              <a:t>Jeder, der sich einen Rehwildbraten leistet, wird diesen durch ein Steak oder ein Schnitzel ersetzen, wenn es nicht mehr zu erhalten sein sollte. </a:t>
            </a:r>
          </a:p>
          <a:p>
            <a:pPr eaLnBrk="1" hangingPunct="1"/>
            <a:r>
              <a:rPr lang="de-DE" altLang="de-DE" sz="2200">
                <a:solidFill>
                  <a:srgbClr val="800000"/>
                </a:solidFill>
                <a:cs typeface="Times New Roman" pitchFamily="18" charset="0"/>
              </a:rPr>
              <a:t>Kein Ferkel, kein Kaninchen im Stall kann so artgerecht aufgezogen werden, wie es in der Natur geschieht. Für jedes nicht erlegte Wild wird die landwirtschaftliche Produktion an Hühnern, Schweinen und Rindern erhöht werden und damit zu vermehrter Umweltbelastung beigetragen</a:t>
            </a:r>
            <a:r>
              <a:rPr lang="de-DE" altLang="de-DE" sz="2200">
                <a:solidFill>
                  <a:srgbClr val="008000"/>
                </a:solidFill>
                <a:cs typeface="Times New Roman" pitchFamily="18" charset="0"/>
              </a:rPr>
              <a:t>.</a:t>
            </a:r>
          </a:p>
          <a:p>
            <a:pPr eaLnBrk="1" hangingPunct="1"/>
            <a:r>
              <a:rPr lang="de-DE" altLang="de-DE" sz="2200">
                <a:cs typeface="Times New Roman" pitchFamily="18" charset="0"/>
              </a:rPr>
              <a:t>Ohne Jagd wird der Rückgang von Wiesenvögeln durch Fuchs und Krähe sich noch erheblich verstärken.. Der Verbiss im Wald wird keinen Baum mehr nachwachsen lassen. </a:t>
            </a:r>
          </a:p>
          <a:p>
            <a:pPr eaLnBrk="1" hangingPunct="1"/>
            <a:r>
              <a:rPr lang="de-DE" altLang="de-DE" sz="2200">
                <a:solidFill>
                  <a:srgbClr val="800000"/>
                </a:solidFill>
                <a:cs typeface="Times New Roman" pitchFamily="18" charset="0"/>
              </a:rPr>
              <a:t>Ist der Besatz an einzelnen Arten zu hoch, dezimiert er sich durch Krankheiten. Wer einmal Kaninchen mit Myxomatose oder Rehwild mit Durchfallerkrankungen gesehen hat, wird nicht mehr für eine natürliche Regulation eintreten </a:t>
            </a:r>
          </a:p>
        </p:txBody>
      </p:sp>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85800" y="304800"/>
            <a:ext cx="2514600" cy="685800"/>
          </a:xfrm>
        </p:spPr>
        <p:txBody>
          <a:bodyPr/>
          <a:lstStyle/>
          <a:p>
            <a:pPr eaLnBrk="1" hangingPunct="1"/>
            <a:r>
              <a:rPr lang="de-DE" altLang="de-DE" sz="3200" smtClean="0">
                <a:solidFill>
                  <a:srgbClr val="008000"/>
                </a:solidFill>
              </a:rPr>
              <a:t>G r a b e n </a:t>
            </a:r>
            <a:endParaRPr lang="de-DE" altLang="de-DE" smtClean="0"/>
          </a:p>
        </p:txBody>
      </p:sp>
      <p:sp>
        <p:nvSpPr>
          <p:cNvPr id="31747" name="Rectangle 3"/>
          <p:cNvSpPr>
            <a:spLocks noChangeArrowheads="1"/>
          </p:cNvSpPr>
          <p:nvPr/>
        </p:nvSpPr>
        <p:spPr bwMode="auto">
          <a:xfrm>
            <a:off x="533400" y="12954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1800"/>
          </a:p>
        </p:txBody>
      </p:sp>
      <p:sp>
        <p:nvSpPr>
          <p:cNvPr id="31748" name="Text Box 5"/>
          <p:cNvSpPr txBox="1">
            <a:spLocks noChangeArrowheads="1"/>
          </p:cNvSpPr>
          <p:nvPr/>
        </p:nvSpPr>
        <p:spPr bwMode="auto">
          <a:xfrm>
            <a:off x="822325" y="1184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a:p>
        </p:txBody>
      </p:sp>
      <p:sp>
        <p:nvSpPr>
          <p:cNvPr id="31749" name="Text Box 6"/>
          <p:cNvSpPr txBox="1">
            <a:spLocks noChangeArrowheads="1"/>
          </p:cNvSpPr>
          <p:nvPr/>
        </p:nvSpPr>
        <p:spPr bwMode="auto">
          <a:xfrm>
            <a:off x="457200" y="1143000"/>
            <a:ext cx="31686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de-DE" altLang="de-DE"/>
              <a:t>Beim Dachs muss ich</a:t>
            </a:r>
          </a:p>
          <a:p>
            <a:pPr eaLnBrk="1" hangingPunct="1">
              <a:spcBef>
                <a:spcPct val="20000"/>
              </a:spcBef>
            </a:pPr>
            <a:r>
              <a:rPr lang="de-DE" altLang="de-DE"/>
              <a:t>fast immer graben. </a:t>
            </a:r>
          </a:p>
          <a:p>
            <a:pPr eaLnBrk="1" hangingPunct="1">
              <a:spcBef>
                <a:spcPct val="20000"/>
              </a:spcBef>
            </a:pPr>
            <a:r>
              <a:rPr lang="de-DE" altLang="de-DE"/>
              <a:t>Auch beim Fuchs ist es</a:t>
            </a:r>
          </a:p>
          <a:p>
            <a:pPr eaLnBrk="1" hangingPunct="1">
              <a:spcBef>
                <a:spcPct val="20000"/>
              </a:spcBef>
            </a:pPr>
            <a:r>
              <a:rPr lang="de-DE" altLang="de-DE"/>
              <a:t>nicht selten. Im Februar </a:t>
            </a:r>
          </a:p>
          <a:p>
            <a:pPr eaLnBrk="1" hangingPunct="1">
              <a:spcBef>
                <a:spcPct val="20000"/>
              </a:spcBef>
            </a:pPr>
            <a:r>
              <a:rPr lang="de-DE" altLang="de-DE"/>
              <a:t>springen nur noch 60%.</a:t>
            </a:r>
          </a:p>
        </p:txBody>
      </p:sp>
      <p:sp>
        <p:nvSpPr>
          <p:cNvPr id="31750" name="Text Box 7"/>
          <p:cNvSpPr txBox="1">
            <a:spLocks noChangeArrowheads="1"/>
          </p:cNvSpPr>
          <p:nvPr/>
        </p:nvSpPr>
        <p:spPr bwMode="auto">
          <a:xfrm>
            <a:off x="822325" y="3727450"/>
            <a:ext cx="749141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20000"/>
              </a:spcBef>
            </a:pPr>
            <a:r>
              <a:rPr lang="de-DE" altLang="de-DE"/>
              <a:t>Spaten, Schaufel, eine kleine Axt und bei Frost eine </a:t>
            </a:r>
          </a:p>
          <a:p>
            <a:pPr eaLnBrk="1" hangingPunct="1">
              <a:lnSpc>
                <a:spcPct val="90000"/>
              </a:lnSpc>
              <a:spcBef>
                <a:spcPct val="20000"/>
              </a:spcBef>
            </a:pPr>
            <a:r>
              <a:rPr lang="de-DE" altLang="de-DE"/>
              <a:t>Spitzhacke und die  Taschenlampe gehören zur Ausrüstung.</a:t>
            </a:r>
          </a:p>
          <a:p>
            <a:pPr eaLnBrk="1" hangingPunct="1">
              <a:lnSpc>
                <a:spcPct val="90000"/>
              </a:lnSpc>
              <a:spcBef>
                <a:spcPct val="20000"/>
              </a:spcBef>
            </a:pPr>
            <a:r>
              <a:rPr lang="de-DE" altLang="de-DE"/>
              <a:t>Ich habe zum Herausziehen auch immer ein Gaff dabei.</a:t>
            </a:r>
          </a:p>
          <a:p>
            <a:pPr eaLnBrk="1" hangingPunct="1">
              <a:lnSpc>
                <a:spcPct val="90000"/>
              </a:lnSpc>
              <a:spcBef>
                <a:spcPct val="20000"/>
              </a:spcBef>
            </a:pPr>
            <a:r>
              <a:rPr lang="de-DE" altLang="de-DE"/>
              <a:t>Den Revolver 22 Magnum gebrauche ich kaum mehr. </a:t>
            </a:r>
          </a:p>
          <a:p>
            <a:pPr eaLnBrk="1" hangingPunct="1">
              <a:lnSpc>
                <a:spcPct val="90000"/>
              </a:lnSpc>
              <a:spcBef>
                <a:spcPct val="20000"/>
              </a:spcBef>
            </a:pPr>
            <a:r>
              <a:rPr lang="de-DE" altLang="de-DE"/>
              <a:t>Wer über 2 Meter Tiefe ist, muss wissen, dass es beim </a:t>
            </a:r>
          </a:p>
          <a:p>
            <a:pPr eaLnBrk="1" hangingPunct="1">
              <a:lnSpc>
                <a:spcPct val="90000"/>
              </a:lnSpc>
              <a:spcBef>
                <a:spcPct val="20000"/>
              </a:spcBef>
            </a:pPr>
            <a:r>
              <a:rPr lang="de-DE" altLang="de-DE"/>
              <a:t>Einsturz schon Tote gegeben hat</a:t>
            </a:r>
          </a:p>
        </p:txBody>
      </p:sp>
      <p:pic>
        <p:nvPicPr>
          <p:cNvPr id="3175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638" y="792163"/>
            <a:ext cx="289560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685800" y="304800"/>
            <a:ext cx="6858000" cy="838200"/>
          </a:xfrm>
        </p:spPr>
        <p:txBody>
          <a:bodyPr/>
          <a:lstStyle/>
          <a:p>
            <a:pPr eaLnBrk="1" hangingPunct="1"/>
            <a:r>
              <a:rPr lang="de-DE" altLang="de-DE" sz="3200" smtClean="0">
                <a:solidFill>
                  <a:srgbClr val="008000"/>
                </a:solidFill>
              </a:rPr>
              <a:t>G r a b e n  </a:t>
            </a:r>
          </a:p>
        </p:txBody>
      </p:sp>
      <p:sp>
        <p:nvSpPr>
          <p:cNvPr id="32771"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32772" name="Text Box 4"/>
          <p:cNvSpPr txBox="1">
            <a:spLocks noChangeArrowheads="1"/>
          </p:cNvSpPr>
          <p:nvPr/>
        </p:nvSpPr>
        <p:spPr bwMode="auto">
          <a:xfrm>
            <a:off x="228600" y="1524000"/>
            <a:ext cx="83566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a:t>Wenn möglich, ist das Loch groß genug zu machen.</a:t>
            </a:r>
          </a:p>
          <a:p>
            <a:pPr eaLnBrk="1" hangingPunct="1"/>
            <a:endParaRPr lang="de-DE" altLang="de-DE"/>
          </a:p>
          <a:p>
            <a:pPr eaLnBrk="1" hangingPunct="1"/>
            <a:r>
              <a:rPr lang="de-DE" altLang="de-DE"/>
              <a:t>Es ist senkrecht nach unten zu graben.</a:t>
            </a:r>
          </a:p>
          <a:p>
            <a:pPr eaLnBrk="1" hangingPunct="1"/>
            <a:endParaRPr lang="de-DE" altLang="de-DE"/>
          </a:p>
          <a:p>
            <a:pPr eaLnBrk="1" hangingPunct="1"/>
            <a:r>
              <a:rPr lang="de-DE" altLang="de-DE"/>
              <a:t>Vor dem Durchstich sollte das Loch ausgeräumt sein.</a:t>
            </a:r>
          </a:p>
          <a:p>
            <a:pPr eaLnBrk="1" hangingPunct="1"/>
            <a:endParaRPr lang="de-DE" altLang="de-DE"/>
          </a:p>
          <a:p>
            <a:pPr eaLnBrk="1" hangingPunct="1"/>
            <a:r>
              <a:rPr lang="de-DE" altLang="de-DE"/>
              <a:t>Der Durchstich sollte vom Bauhundführer erfolgen.</a:t>
            </a:r>
          </a:p>
          <a:p>
            <a:pPr eaLnBrk="1" hangingPunct="1"/>
            <a:endParaRPr lang="de-DE" altLang="de-DE"/>
          </a:p>
          <a:p>
            <a:pPr eaLnBrk="1" hangingPunct="1"/>
            <a:r>
              <a:rPr lang="de-DE" altLang="de-DE"/>
              <a:t>Hier ist immer große Vorsicht notwendig.</a:t>
            </a:r>
          </a:p>
          <a:p>
            <a:pPr eaLnBrk="1" hangingPunct="1"/>
            <a:endParaRPr lang="de-DE" altLang="de-DE"/>
          </a:p>
          <a:p>
            <a:pPr eaLnBrk="1" hangingPunct="1"/>
            <a:r>
              <a:rPr lang="de-DE" altLang="de-DE" u="sng"/>
              <a:t>Hund und Fuchs sollten sofort durch die Schaufel getrennt werden</a:t>
            </a:r>
            <a:r>
              <a:rPr lang="de-DE" altLang="de-DE"/>
              <a:t>.</a:t>
            </a:r>
          </a:p>
          <a:p>
            <a:pPr eaLnBrk="1" hangingPunct="1"/>
            <a:endParaRPr lang="de-DE" altLang="de-DE"/>
          </a:p>
          <a:p>
            <a:pPr eaLnBrk="1" hangingPunct="1"/>
            <a:r>
              <a:rPr lang="de-DE" altLang="de-DE"/>
              <a:t>Beim Dachs ist die Röhre sauberst freizulegen.</a:t>
            </a:r>
          </a:p>
        </p:txBody>
      </p:sp>
    </p:spTree>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685800" y="304800"/>
            <a:ext cx="7772400" cy="1066800"/>
          </a:xfrm>
        </p:spPr>
        <p:txBody>
          <a:bodyPr/>
          <a:lstStyle/>
          <a:p>
            <a:pPr eaLnBrk="1" hangingPunct="1"/>
            <a:r>
              <a:rPr lang="de-DE" altLang="de-DE" smtClean="0">
                <a:solidFill>
                  <a:srgbClr val="003300"/>
                </a:solidFill>
              </a:rPr>
              <a:t>E i n s c h l a g</a:t>
            </a:r>
          </a:p>
        </p:txBody>
      </p:sp>
      <p:sp>
        <p:nvSpPr>
          <p:cNvPr id="33795"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pic>
        <p:nvPicPr>
          <p:cNvPr id="33796" name="Picture 5" descr="19"/>
          <p:cNvPicPr>
            <a:picLocks noChangeAspect="1" noChangeArrowheads="1"/>
          </p:cNvPicPr>
          <p:nvPr/>
        </p:nvPicPr>
        <p:blipFill>
          <a:blip r:embed="rId2">
            <a:extLst>
              <a:ext uri="{28A0092B-C50C-407E-A947-70E740481C1C}">
                <a14:useLocalDpi xmlns:a14="http://schemas.microsoft.com/office/drawing/2010/main" val="0"/>
              </a:ext>
            </a:extLst>
          </a:blip>
          <a:srcRect l="5882" t="16862" r="12941"/>
          <a:stretch>
            <a:fillRect/>
          </a:stretch>
        </p:blipFill>
        <p:spPr bwMode="auto">
          <a:xfrm>
            <a:off x="2895600" y="1600200"/>
            <a:ext cx="5867400"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6"/>
          <p:cNvSpPr txBox="1">
            <a:spLocks noChangeArrowheads="1"/>
          </p:cNvSpPr>
          <p:nvPr/>
        </p:nvSpPr>
        <p:spPr bwMode="auto">
          <a:xfrm>
            <a:off x="381000" y="1371600"/>
            <a:ext cx="2590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de-DE" altLang="de-DE" sz="900"/>
          </a:p>
          <a:p>
            <a:pPr eaLnBrk="1" hangingPunct="1">
              <a:spcBef>
                <a:spcPct val="50000"/>
              </a:spcBef>
            </a:pPr>
            <a:r>
              <a:rPr lang="de-DE" altLang="de-DE" sz="2800"/>
              <a:t>Hier wird der Einschlag deutlich zu klein begonnen.</a:t>
            </a:r>
            <a:br>
              <a:rPr lang="de-DE" altLang="de-DE" sz="2800"/>
            </a:br>
            <a:r>
              <a:rPr lang="de-DE" altLang="de-DE" sz="2800"/>
              <a:t>Es mag gerade noch gehen, wenn ich den Fuchs nicht tiefer als 1 Meter vermute.</a:t>
            </a:r>
          </a:p>
        </p:txBody>
      </p:sp>
    </p:spTree>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685800" y="304800"/>
            <a:ext cx="7772400" cy="1066800"/>
          </a:xfrm>
        </p:spPr>
        <p:txBody>
          <a:bodyPr/>
          <a:lstStyle/>
          <a:p>
            <a:pPr eaLnBrk="1" hangingPunct="1"/>
            <a:r>
              <a:rPr lang="de-DE" altLang="de-DE" smtClean="0">
                <a:solidFill>
                  <a:srgbClr val="003300"/>
                </a:solidFill>
              </a:rPr>
              <a:t>E i n s c h l a g </a:t>
            </a:r>
          </a:p>
        </p:txBody>
      </p:sp>
      <p:sp>
        <p:nvSpPr>
          <p:cNvPr id="34819"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pic>
        <p:nvPicPr>
          <p:cNvPr id="34820" name="Picture 5"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8115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p:cNvSpPr txBox="1">
            <a:spLocks noChangeArrowheads="1"/>
          </p:cNvSpPr>
          <p:nvPr/>
        </p:nvSpPr>
        <p:spPr bwMode="auto">
          <a:xfrm>
            <a:off x="457200" y="1676400"/>
            <a:ext cx="22098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de-DE" altLang="de-DE" sz="2800"/>
              <a:t>Wer tiefer muss, braucht oben wenigstens </a:t>
            </a:r>
            <a:br>
              <a:rPr lang="de-DE" altLang="de-DE" sz="2800"/>
            </a:br>
            <a:r>
              <a:rPr lang="de-DE" altLang="de-DE" sz="2800"/>
              <a:t>70 x 140 cm, um in der Tiefe noch arbeiten zu können.</a:t>
            </a:r>
          </a:p>
        </p:txBody>
      </p:sp>
    </p:spTree>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idx="4294967295"/>
          </p:nvPr>
        </p:nvSpPr>
        <p:spPr>
          <a:xfrm>
            <a:off x="685800" y="304800"/>
            <a:ext cx="7772400" cy="1066800"/>
          </a:xfrm>
        </p:spPr>
        <p:txBody>
          <a:bodyPr/>
          <a:lstStyle/>
          <a:p>
            <a:pPr eaLnBrk="1" hangingPunct="1"/>
            <a:r>
              <a:rPr lang="de-DE" altLang="de-DE" smtClean="0">
                <a:solidFill>
                  <a:srgbClr val="003300"/>
                </a:solidFill>
              </a:rPr>
              <a:t>A b s c h i e b e r n</a:t>
            </a:r>
          </a:p>
        </p:txBody>
      </p:sp>
      <p:sp>
        <p:nvSpPr>
          <p:cNvPr id="35843" name="Text Box 1027"/>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pic>
        <p:nvPicPr>
          <p:cNvPr id="35844" name="Picture 1028" descr="21"/>
          <p:cNvPicPr>
            <a:picLocks noChangeAspect="1" noChangeArrowheads="1"/>
          </p:cNvPicPr>
          <p:nvPr/>
        </p:nvPicPr>
        <p:blipFill>
          <a:blip r:embed="rId2">
            <a:extLst>
              <a:ext uri="{28A0092B-C50C-407E-A947-70E740481C1C}">
                <a14:useLocalDpi xmlns:a14="http://schemas.microsoft.com/office/drawing/2010/main" val="0"/>
              </a:ext>
            </a:extLst>
          </a:blip>
          <a:srcRect t="11765" r="29411" b="17647"/>
          <a:stretch>
            <a:fillRect/>
          </a:stretch>
        </p:blipFill>
        <p:spPr bwMode="auto">
          <a:xfrm>
            <a:off x="3276600" y="1676400"/>
            <a:ext cx="5562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1029"/>
          <p:cNvSpPr txBox="1">
            <a:spLocks noChangeArrowheads="1"/>
          </p:cNvSpPr>
          <p:nvPr/>
        </p:nvSpPr>
        <p:spPr bwMode="auto">
          <a:xfrm>
            <a:off x="228600" y="1676400"/>
            <a:ext cx="28956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de-DE" altLang="de-DE" sz="2800"/>
              <a:t>Es ist beim Öffnen der Röhre sehr wichtig, den Hund nicht mehr an den Fuchs kommen zu lassen.</a:t>
            </a:r>
            <a:br>
              <a:rPr lang="de-DE" altLang="de-DE" sz="2800"/>
            </a:br>
            <a:r>
              <a:rPr lang="de-DE" altLang="de-DE" sz="2800"/>
              <a:t>Leicht kommt es sonst zu schweren Verletzungen.</a:t>
            </a:r>
          </a:p>
        </p:txBody>
      </p:sp>
    </p:spTree>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312738" y="476250"/>
            <a:ext cx="3889375" cy="1779588"/>
          </a:xfrm>
        </p:spPr>
        <p:txBody>
          <a:bodyPr/>
          <a:lstStyle/>
          <a:p>
            <a:pPr eaLnBrk="1" hangingPunct="1">
              <a:defRPr/>
            </a:pPr>
            <a:r>
              <a:rPr lang="de-DE" sz="4000" dirty="0" smtClean="0">
                <a:solidFill>
                  <a:srgbClr val="003300"/>
                </a:solidFill>
                <a:latin typeface="Textur" pitchFamily="2" charset="0"/>
              </a:rPr>
              <a:t/>
            </a:r>
            <a:br>
              <a:rPr lang="de-DE" sz="4000" dirty="0" smtClean="0">
                <a:solidFill>
                  <a:srgbClr val="003300"/>
                </a:solidFill>
                <a:latin typeface="Textur" pitchFamily="2" charset="0"/>
              </a:rPr>
            </a:br>
            <a:r>
              <a:rPr lang="de-DE" sz="3200" spc="120" dirty="0" smtClean="0">
                <a:solidFill>
                  <a:srgbClr val="003300"/>
                </a:solidFill>
                <a:latin typeface="Copperplate Gothic Bold" pitchFamily="34" charset="0"/>
              </a:rPr>
              <a:t>Baujagd ist eine schwere Arbeit</a:t>
            </a:r>
            <a:r>
              <a:rPr lang="de-DE" sz="3200" dirty="0" smtClean="0">
                <a:solidFill>
                  <a:srgbClr val="003300"/>
                </a:solidFill>
                <a:latin typeface="Textur" pitchFamily="2" charset="0"/>
              </a:rPr>
              <a:t/>
            </a:r>
            <a:br>
              <a:rPr lang="de-DE" sz="3200" dirty="0" smtClean="0">
                <a:solidFill>
                  <a:srgbClr val="003300"/>
                </a:solidFill>
                <a:latin typeface="Textur" pitchFamily="2" charset="0"/>
              </a:rPr>
            </a:br>
            <a:endParaRPr lang="de-DE" sz="4000" dirty="0" smtClean="0">
              <a:solidFill>
                <a:srgbClr val="003300"/>
              </a:solidFill>
              <a:latin typeface="Textur" pitchFamily="2" charset="0"/>
            </a:endParaRPr>
          </a:p>
        </p:txBody>
      </p:sp>
      <p:sp>
        <p:nvSpPr>
          <p:cNvPr id="36867"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36868" name="Text Box 9"/>
          <p:cNvSpPr txBox="1">
            <a:spLocks noChangeArrowheads="1"/>
          </p:cNvSpPr>
          <p:nvPr/>
        </p:nvSpPr>
        <p:spPr bwMode="auto">
          <a:xfrm>
            <a:off x="4357688" y="3162300"/>
            <a:ext cx="4191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de-DE" altLang="de-DE">
                <a:solidFill>
                  <a:srgbClr val="003300"/>
                </a:solidFill>
                <a:latin typeface="Copperplate Gothic Light" pitchFamily="34" charset="0"/>
              </a:rPr>
              <a:t>Was hoch über uns der Adler  an rücksichtslosem Mut und stolzer Gewandtheit zeigt,</a:t>
            </a:r>
            <a:br>
              <a:rPr lang="de-DE" altLang="de-DE">
                <a:solidFill>
                  <a:srgbClr val="003300"/>
                </a:solidFill>
                <a:latin typeface="Copperplate Gothic Light" pitchFamily="34" charset="0"/>
              </a:rPr>
            </a:br>
            <a:r>
              <a:rPr lang="de-DE" altLang="de-DE">
                <a:solidFill>
                  <a:srgbClr val="003300"/>
                </a:solidFill>
                <a:latin typeface="Copperplate Gothic Light" pitchFamily="34" charset="0"/>
              </a:rPr>
              <a:t> das leistet tief unter uns in seiner Art der kleine, jagdedle Teckel.</a:t>
            </a:r>
          </a:p>
        </p:txBody>
      </p:sp>
      <p:pic>
        <p:nvPicPr>
          <p:cNvPr id="3686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708275"/>
            <a:ext cx="3600450"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863" y="333375"/>
            <a:ext cx="3675062"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357188" y="304800"/>
            <a:ext cx="8429625" cy="1143000"/>
          </a:xfrm>
        </p:spPr>
        <p:txBody>
          <a:bodyPr>
            <a:normAutofit/>
          </a:bodyPr>
          <a:lstStyle/>
          <a:p>
            <a:pPr eaLnBrk="1" hangingPunct="1">
              <a:defRPr/>
            </a:pPr>
            <a:r>
              <a:rPr lang="de-DE" sz="4800" cap="small" dirty="0" smtClean="0">
                <a:solidFill>
                  <a:srgbClr val="003300"/>
                </a:solidFill>
                <a:latin typeface="Copperplate Gothic Bold" pitchFamily="34" charset="0"/>
                <a:cs typeface="Times New Roman" pitchFamily="18" charset="0"/>
              </a:rPr>
              <a:t>K u n s t b a u t e n</a:t>
            </a:r>
          </a:p>
        </p:txBody>
      </p:sp>
      <p:sp>
        <p:nvSpPr>
          <p:cNvPr id="37891"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pic>
        <p:nvPicPr>
          <p:cNvPr id="378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773238"/>
            <a:ext cx="3743325"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142875" y="304800"/>
            <a:ext cx="8572500" cy="1481138"/>
          </a:xfrm>
        </p:spPr>
        <p:txBody>
          <a:bodyPr>
            <a:normAutofit/>
          </a:bodyPr>
          <a:lstStyle/>
          <a:p>
            <a:pPr eaLnBrk="1" hangingPunct="1">
              <a:defRPr/>
            </a:pPr>
            <a:r>
              <a:rPr lang="de-DE" sz="2000" dirty="0" smtClean="0">
                <a:solidFill>
                  <a:srgbClr val="003300"/>
                </a:solidFill>
                <a:latin typeface="+mn-lt"/>
                <a:cs typeface="Times New Roman" pitchFamily="18" charset="0"/>
              </a:rPr>
              <a:t>Schon 1719 beschreibt  </a:t>
            </a:r>
            <a:r>
              <a:rPr lang="de-DE" sz="2000" dirty="0" smtClean="0">
                <a:solidFill>
                  <a:srgbClr val="003300"/>
                </a:solidFill>
                <a:latin typeface="+mn-lt"/>
              </a:rPr>
              <a:t>Franziskus </a:t>
            </a:r>
            <a:r>
              <a:rPr lang="de-DE" sz="2000" dirty="0" err="1" smtClean="0">
                <a:solidFill>
                  <a:srgbClr val="003300"/>
                </a:solidFill>
                <a:latin typeface="+mn-lt"/>
              </a:rPr>
              <a:t>Philippus</a:t>
            </a:r>
            <a:r>
              <a:rPr lang="de-DE" sz="2000" dirty="0" smtClean="0">
                <a:solidFill>
                  <a:srgbClr val="003300"/>
                </a:solidFill>
                <a:latin typeface="+mn-lt"/>
              </a:rPr>
              <a:t> FLORIN  in seinem Buch</a:t>
            </a:r>
            <a:br>
              <a:rPr lang="de-DE" sz="2000" dirty="0" smtClean="0">
                <a:solidFill>
                  <a:srgbClr val="003300"/>
                </a:solidFill>
                <a:latin typeface="+mn-lt"/>
              </a:rPr>
            </a:br>
            <a:r>
              <a:rPr lang="de-DE" sz="2000" dirty="0" smtClean="0">
                <a:solidFill>
                  <a:srgbClr val="003300"/>
                </a:solidFill>
                <a:latin typeface="+mn-lt"/>
              </a:rPr>
              <a:t> „Wie die Fuchs- und Dachs-</a:t>
            </a:r>
            <a:r>
              <a:rPr lang="de-DE" sz="2000" dirty="0" err="1" smtClean="0">
                <a:solidFill>
                  <a:srgbClr val="003300"/>
                </a:solidFill>
                <a:latin typeface="+mn-lt"/>
              </a:rPr>
              <a:t>Schlieferlein</a:t>
            </a:r>
            <a:r>
              <a:rPr lang="de-DE" sz="2000" dirty="0" smtClean="0">
                <a:solidFill>
                  <a:srgbClr val="003300"/>
                </a:solidFill>
                <a:latin typeface="+mn-lt"/>
              </a:rPr>
              <a:t> zum Jagen abgeführt werden sollen“, die ersten Kunstbaue.</a:t>
            </a:r>
            <a:endParaRPr lang="de-DE" sz="2000" dirty="0" smtClean="0">
              <a:solidFill>
                <a:srgbClr val="003300"/>
              </a:solidFill>
              <a:latin typeface="+mn-lt"/>
              <a:cs typeface="Times New Roman" pitchFamily="18" charset="0"/>
            </a:endParaRPr>
          </a:p>
        </p:txBody>
      </p:sp>
      <p:sp>
        <p:nvSpPr>
          <p:cNvPr id="38915"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pic>
        <p:nvPicPr>
          <p:cNvPr id="38916" name="Picture 2" descr="C:\Dokumente und Einstellungen\HP_Besitzer\Eigene Dateien\17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2143125"/>
            <a:ext cx="51498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28625" y="304800"/>
            <a:ext cx="8001000" cy="838200"/>
          </a:xfrm>
        </p:spPr>
        <p:txBody>
          <a:bodyPr/>
          <a:lstStyle/>
          <a:p>
            <a:pPr eaLnBrk="1" hangingPunct="1">
              <a:defRPr/>
            </a:pPr>
            <a:r>
              <a:rPr lang="de-DE" sz="3340" b="1" spc="340" dirty="0" smtClean="0">
                <a:solidFill>
                  <a:srgbClr val="003300"/>
                </a:solidFill>
                <a:effectLst>
                  <a:outerShdw blurRad="38100" dist="38100" dir="2700000" algn="tl">
                    <a:srgbClr val="C0C0C0"/>
                  </a:outerShdw>
                </a:effectLst>
              </a:rPr>
              <a:t>K u n s t b a u t e n</a:t>
            </a:r>
          </a:p>
        </p:txBody>
      </p:sp>
      <p:sp>
        <p:nvSpPr>
          <p:cNvPr id="39939"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39940" name="Text Box 4"/>
          <p:cNvSpPr txBox="1">
            <a:spLocks noChangeArrowheads="1"/>
          </p:cNvSpPr>
          <p:nvPr/>
        </p:nvSpPr>
        <p:spPr bwMode="auto">
          <a:xfrm>
            <a:off x="5214938" y="1371600"/>
            <a:ext cx="3395662"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200"/>
              <a:t>Ein Kunstbau, wie er früher</a:t>
            </a:r>
          </a:p>
          <a:p>
            <a:pPr eaLnBrk="1" hangingPunct="1"/>
            <a:r>
              <a:rPr lang="de-DE" altLang="de-DE" sz="2200"/>
              <a:t>oft erstellt wurde. Er hatte viele Vorteile. Der Fuchs springt leicht. </a:t>
            </a:r>
          </a:p>
          <a:p>
            <a:pPr eaLnBrk="1" hangingPunct="1"/>
            <a:r>
              <a:rPr lang="de-DE" altLang="de-DE" sz="2200"/>
              <a:t>Ist der Hund durch, ist sicher kein Fuchs mehr drin</a:t>
            </a:r>
            <a:r>
              <a:rPr lang="de-DE" altLang="de-DE"/>
              <a:t>.</a:t>
            </a:r>
          </a:p>
        </p:txBody>
      </p:sp>
      <p:pic>
        <p:nvPicPr>
          <p:cNvPr id="39941" name="Picture 5" descr="C:\WINDOWS\Desktop\Baujagd Claas\Bau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571625"/>
            <a:ext cx="311785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feld 7"/>
          <p:cNvSpPr txBox="1">
            <a:spLocks noChangeArrowheads="1"/>
          </p:cNvSpPr>
          <p:nvPr/>
        </p:nvSpPr>
        <p:spPr bwMode="auto">
          <a:xfrm>
            <a:off x="1000125" y="3929063"/>
            <a:ext cx="7358063"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200"/>
              <a:t>Wichtige Punkte: Er sollte möglichst hoch und immer trocken liegen. Wälle eignen sich bestens. Moor sehr schlecht. Der Boden des Kessels muss die höchste Stelle des Baues sein. Der Deckel sollte nur 10-30 cm unter der Oberfläche liegen und von einem Mann zu heben sein. Das ist bei Beton  nur durch Einzelteile möglich.</a:t>
            </a:r>
          </a:p>
          <a:p>
            <a:pPr eaLnBrk="1" hangingPunct="1"/>
            <a:r>
              <a:rPr lang="de-DE" altLang="de-DE" sz="2200"/>
              <a:t>Ein Plastikeimer auf dem Kessel erleichtert das wiederfinden.</a:t>
            </a:r>
          </a:p>
        </p:txBody>
      </p:sp>
    </p:spTree>
  </p:cSld>
  <p:clrMapOvr>
    <a:masterClrMapping/>
  </p:clrMapOvr>
  <p:transition spd="slow">
    <p:spli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28625" y="214313"/>
            <a:ext cx="8001000" cy="714375"/>
          </a:xfrm>
        </p:spPr>
        <p:txBody>
          <a:bodyPr/>
          <a:lstStyle/>
          <a:p>
            <a:pPr eaLnBrk="1" hangingPunct="1">
              <a:defRPr/>
            </a:pPr>
            <a:r>
              <a:rPr lang="de-DE" sz="3340" b="1" spc="340" dirty="0" smtClean="0">
                <a:solidFill>
                  <a:srgbClr val="003300"/>
                </a:solidFill>
                <a:effectLst>
                  <a:outerShdw blurRad="38100" dist="38100" dir="2700000" algn="tl">
                    <a:srgbClr val="C0C0C0"/>
                  </a:outerShdw>
                </a:effectLst>
              </a:rPr>
              <a:t>L a g e  d e r K u n s t b a u t e n</a:t>
            </a:r>
          </a:p>
        </p:txBody>
      </p:sp>
      <p:sp>
        <p:nvSpPr>
          <p:cNvPr id="40963"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40964" name="Textfeld 7"/>
          <p:cNvSpPr txBox="1">
            <a:spLocks noChangeArrowheads="1"/>
          </p:cNvSpPr>
          <p:nvPr/>
        </p:nvSpPr>
        <p:spPr bwMode="auto">
          <a:xfrm>
            <a:off x="571500" y="1000125"/>
            <a:ext cx="8286750"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1600"/>
              <a:t>Sind in der weiten offenen Landschaft Gehölzinseln, Erhöhungen usw., sind das gute Stellen, auch die höchsten Stellen an langen Gräben sind gut geeignet.</a:t>
            </a:r>
          </a:p>
          <a:p>
            <a:pPr eaLnBrk="1" hangingPunct="1"/>
            <a:r>
              <a:rPr lang="de-DE" altLang="de-DE" sz="1600"/>
              <a:t>Wenn möglich, sollte er im gelben Sand liegen.</a:t>
            </a:r>
          </a:p>
          <a:p>
            <a:pPr eaLnBrk="1" hangingPunct="1"/>
            <a:endParaRPr lang="de-DE" altLang="de-DE" sz="700"/>
          </a:p>
          <a:p>
            <a:pPr eaLnBrk="1" hangingPunct="1"/>
            <a:r>
              <a:rPr lang="de-DE" altLang="de-DE" sz="1600"/>
              <a:t>Im Wald wird der Kunstbau erheblich schlechter angenommen als im Feld.</a:t>
            </a:r>
          </a:p>
          <a:p>
            <a:pPr eaLnBrk="1" hangingPunct="1"/>
            <a:endParaRPr lang="de-DE" altLang="de-DE" sz="700"/>
          </a:p>
          <a:p>
            <a:pPr eaLnBrk="1" hangingPunct="1"/>
            <a:r>
              <a:rPr lang="de-DE" altLang="de-DE" sz="1600"/>
              <a:t>Schlecht sind auch Moorgebiete. Hier bieten sich nur oberirdische Kunstbauten an.</a:t>
            </a:r>
          </a:p>
          <a:p>
            <a:pPr eaLnBrk="1" hangingPunct="1"/>
            <a:endParaRPr lang="de-DE" altLang="de-DE" sz="500"/>
          </a:p>
          <a:p>
            <a:pPr eaLnBrk="1" hangingPunct="1"/>
            <a:r>
              <a:rPr lang="de-DE" altLang="de-DE" sz="1600"/>
              <a:t>Ich werde oft gerufen, um die beste Lage im Revier für den oder die Kunstbauten  zu bestimmen. Fast immer ist der Vorschlag des Revierinhabers auch der Beste. Nur Kleinigkeiten gebe ich noch zu bedenken. </a:t>
            </a:r>
          </a:p>
          <a:p>
            <a:pPr eaLnBrk="1" hangingPunct="1"/>
            <a:r>
              <a:rPr lang="de-DE" altLang="de-DE" sz="1600"/>
              <a:t>Der Ausgang sollte sicht - und windgeschützt liegen.</a:t>
            </a:r>
          </a:p>
          <a:p>
            <a:pPr eaLnBrk="1" hangingPunct="1"/>
            <a:r>
              <a:rPr lang="de-DE" altLang="de-DE" sz="1600"/>
              <a:t>Oft liegt der Fuchs vor dem Bau und lässt sich </a:t>
            </a:r>
            <a:br>
              <a:rPr lang="de-DE" altLang="de-DE" sz="1600"/>
            </a:br>
            <a:r>
              <a:rPr lang="de-DE" altLang="de-DE" sz="1600"/>
              <a:t>dort die Sonne auf den Bauch scheinen.</a:t>
            </a:r>
          </a:p>
          <a:p>
            <a:pPr eaLnBrk="1" hangingPunct="1"/>
            <a:r>
              <a:rPr lang="de-DE" altLang="de-DE" sz="1600"/>
              <a:t>Grundwasser oder Wasser aus Gräben sollte zu </a:t>
            </a:r>
            <a:br>
              <a:rPr lang="de-DE" altLang="de-DE" sz="1600"/>
            </a:br>
            <a:r>
              <a:rPr lang="de-DE" altLang="de-DE" sz="1600"/>
              <a:t>keinem Zeitpunkt das Rohrsystem erreichen können. </a:t>
            </a:r>
          </a:p>
          <a:p>
            <a:pPr eaLnBrk="1" hangingPunct="1"/>
            <a:endParaRPr lang="de-DE" altLang="de-DE" sz="500"/>
          </a:p>
          <a:p>
            <a:pPr eaLnBrk="1" hangingPunct="1"/>
            <a:r>
              <a:rPr lang="de-DE" altLang="de-DE" sz="1600"/>
              <a:t>Zu kurzes Schussfeld gefährdet die Hunde stark.</a:t>
            </a:r>
          </a:p>
          <a:p>
            <a:pPr eaLnBrk="1" hangingPunct="1"/>
            <a:endParaRPr lang="de-DE" altLang="de-DE" sz="700">
              <a:solidFill>
                <a:srgbClr val="080808"/>
              </a:solidFill>
            </a:endParaRPr>
          </a:p>
          <a:p>
            <a:pPr eaLnBrk="1" hangingPunct="1"/>
            <a:r>
              <a:rPr lang="de-DE" altLang="de-DE" sz="1600" u="sng">
                <a:solidFill>
                  <a:srgbClr val="080808"/>
                </a:solidFill>
              </a:rPr>
              <a:t>Auf Dauer ist es immer gleich, ein oder </a:t>
            </a:r>
            <a:br>
              <a:rPr lang="de-DE" altLang="de-DE" sz="1600" u="sng">
                <a:solidFill>
                  <a:srgbClr val="080808"/>
                </a:solidFill>
              </a:rPr>
            </a:br>
            <a:r>
              <a:rPr lang="de-DE" altLang="de-DE" sz="1600" u="sng">
                <a:solidFill>
                  <a:srgbClr val="080808"/>
                </a:solidFill>
              </a:rPr>
              <a:t>zwei Bauten im Revier ziehen die Füchse an. </a:t>
            </a:r>
            <a:r>
              <a:rPr lang="de-DE" altLang="de-DE" sz="1600">
                <a:solidFill>
                  <a:srgbClr val="080808"/>
                </a:solidFill>
              </a:rPr>
              <a:t/>
            </a:r>
            <a:br>
              <a:rPr lang="de-DE" altLang="de-DE" sz="1600">
                <a:solidFill>
                  <a:srgbClr val="080808"/>
                </a:solidFill>
              </a:rPr>
            </a:br>
            <a:r>
              <a:rPr lang="de-DE" altLang="de-DE" sz="1600">
                <a:solidFill>
                  <a:srgbClr val="080808"/>
                </a:solidFill>
              </a:rPr>
              <a:t>Die fünf anderen Bauten sind fast nie befahren.</a:t>
            </a:r>
          </a:p>
          <a:p>
            <a:pPr eaLnBrk="1" hangingPunct="1"/>
            <a:r>
              <a:rPr lang="de-DE" altLang="de-DE" sz="1600"/>
              <a:t>Nur keiner kann im Voraus sagen, welche es sind.</a:t>
            </a:r>
          </a:p>
        </p:txBody>
      </p:sp>
      <p:sp>
        <p:nvSpPr>
          <p:cNvPr id="40965" name="AutoShape 2" descr="http://www.nimrods.de/Fuchs%20Baum.jpg"/>
          <p:cNvSpPr>
            <a:spLocks noChangeAspect="1" noChangeArrowheads="1"/>
          </p:cNvSpPr>
          <p:nvPr/>
        </p:nvSpPr>
        <p:spPr bwMode="auto">
          <a:xfrm>
            <a:off x="0" y="-136525"/>
            <a:ext cx="22764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a:p>
        </p:txBody>
      </p:sp>
      <p:sp>
        <p:nvSpPr>
          <p:cNvPr id="40966" name="AutoShape 4" descr="http://www.nimrods.de/Fuchs%20Baum.jpg"/>
          <p:cNvSpPr>
            <a:spLocks noChangeAspect="1" noChangeArrowheads="1"/>
          </p:cNvSpPr>
          <p:nvPr/>
        </p:nvSpPr>
        <p:spPr bwMode="auto">
          <a:xfrm>
            <a:off x="0" y="-136525"/>
            <a:ext cx="22764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a:p>
        </p:txBody>
      </p:sp>
      <p:pic>
        <p:nvPicPr>
          <p:cNvPr id="4096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850" y="3213100"/>
            <a:ext cx="3365500" cy="310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3733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a:p>
        </p:txBody>
      </p:sp>
      <p:sp>
        <p:nvSpPr>
          <p:cNvPr id="5123" name="Rectangle 3"/>
          <p:cNvSpPr>
            <a:spLocks noGrp="1" noChangeArrowheads="1"/>
          </p:cNvSpPr>
          <p:nvPr>
            <p:ph type="title" idx="4294967295"/>
          </p:nvPr>
        </p:nvSpPr>
        <p:spPr>
          <a:xfrm>
            <a:off x="381000" y="457200"/>
            <a:ext cx="3886200" cy="1219200"/>
          </a:xfrm>
        </p:spPr>
        <p:txBody>
          <a:bodyPr/>
          <a:lstStyle/>
          <a:p>
            <a:pPr eaLnBrk="1" hangingPunct="1"/>
            <a:r>
              <a:rPr lang="de-DE" altLang="de-DE" sz="3200" smtClean="0">
                <a:solidFill>
                  <a:srgbClr val="008000"/>
                </a:solidFill>
              </a:rPr>
              <a:t> </a:t>
            </a:r>
            <a:r>
              <a:rPr lang="de-DE" altLang="de-DE" sz="3200" b="1" smtClean="0">
                <a:solidFill>
                  <a:srgbClr val="008000"/>
                </a:solidFill>
              </a:rPr>
              <a:t>B a u j a g d </a:t>
            </a:r>
            <a:br>
              <a:rPr lang="de-DE" altLang="de-DE" sz="3200" b="1" smtClean="0">
                <a:solidFill>
                  <a:srgbClr val="008000"/>
                </a:solidFill>
              </a:rPr>
            </a:br>
            <a:r>
              <a:rPr lang="de-DE" altLang="de-DE" sz="3200" b="1" smtClean="0">
                <a:solidFill>
                  <a:srgbClr val="008000"/>
                </a:solidFill>
              </a:rPr>
              <a:t> w a r u m ?</a:t>
            </a:r>
          </a:p>
        </p:txBody>
      </p:sp>
      <p:sp>
        <p:nvSpPr>
          <p:cNvPr id="5124" name="Rectangle 5"/>
          <p:cNvSpPr>
            <a:spLocks noChangeArrowheads="1"/>
          </p:cNvSpPr>
          <p:nvPr/>
        </p:nvSpPr>
        <p:spPr bwMode="auto">
          <a:xfrm>
            <a:off x="609600" y="1981200"/>
            <a:ext cx="7772400"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900">
                <a:solidFill>
                  <a:schemeClr val="tx2"/>
                </a:solidFill>
              </a:rPr>
              <a:t/>
            </a:r>
            <a:br>
              <a:rPr lang="de-DE" altLang="de-DE" sz="900">
                <a:solidFill>
                  <a:schemeClr val="tx2"/>
                </a:solidFill>
              </a:rPr>
            </a:br>
            <a:r>
              <a:rPr lang="de-DE" altLang="de-DE" sz="2800">
                <a:solidFill>
                  <a:schemeClr val="tx2"/>
                </a:solidFill>
              </a:rPr>
              <a:t>Eine Reduzierung des Fuchsbesatzes ist mit der Baujagd am effektivsten möglich! Besonders in </a:t>
            </a:r>
          </a:p>
          <a:p>
            <a:pPr eaLnBrk="1" hangingPunct="1"/>
            <a:r>
              <a:rPr lang="de-DE" altLang="de-DE" sz="2800">
                <a:solidFill>
                  <a:schemeClr val="tx2"/>
                </a:solidFill>
              </a:rPr>
              <a:t>offenen Landschaften sind auch Kunstbauten sehr erfolgreich, weniger in Waldgebieten. </a:t>
            </a:r>
            <a:br>
              <a:rPr lang="de-DE" altLang="de-DE" sz="2800">
                <a:solidFill>
                  <a:schemeClr val="tx2"/>
                </a:solidFill>
              </a:rPr>
            </a:br>
            <a:endParaRPr lang="de-DE" altLang="de-DE" sz="900">
              <a:solidFill>
                <a:schemeClr val="tx2"/>
              </a:solidFill>
            </a:endParaRPr>
          </a:p>
          <a:p>
            <a:pPr eaLnBrk="1" hangingPunct="1"/>
            <a:r>
              <a:rPr lang="de-DE" altLang="de-DE" sz="2800">
                <a:solidFill>
                  <a:schemeClr val="tx2"/>
                </a:solidFill>
              </a:rPr>
              <a:t>In Niedersachsen werden 20-35% der Jagdstrecke an Füchsen durch die Baujagd erlegt.</a:t>
            </a:r>
            <a:br>
              <a:rPr lang="de-DE" altLang="de-DE" sz="2800">
                <a:solidFill>
                  <a:schemeClr val="tx2"/>
                </a:solidFill>
              </a:rPr>
            </a:br>
            <a:endParaRPr lang="de-DE" altLang="de-DE" sz="900">
              <a:solidFill>
                <a:schemeClr val="tx2"/>
              </a:solidFill>
            </a:endParaRPr>
          </a:p>
          <a:p>
            <a:pPr eaLnBrk="1" hangingPunct="1"/>
            <a:r>
              <a:rPr lang="de-DE" altLang="de-DE" sz="2800">
                <a:solidFill>
                  <a:schemeClr val="tx2"/>
                </a:solidFill>
              </a:rPr>
              <a:t>Der Anteil der Fähen ist deutlich höher.</a:t>
            </a:r>
            <a:endParaRPr lang="de-DE" altLang="de-DE" sz="900">
              <a:solidFill>
                <a:schemeClr val="tx2"/>
              </a:solidFill>
            </a:endParaRPr>
          </a:p>
          <a:p>
            <a:pPr eaLnBrk="1" hangingPunct="1"/>
            <a:endParaRPr lang="de-DE" altLang="de-DE" sz="900">
              <a:solidFill>
                <a:schemeClr val="tx2"/>
              </a:solidFill>
            </a:endParaRPr>
          </a:p>
          <a:p>
            <a:pPr eaLnBrk="1" hangingPunct="1"/>
            <a:r>
              <a:rPr lang="de-DE" altLang="de-DE" sz="2800">
                <a:solidFill>
                  <a:schemeClr val="tx2"/>
                </a:solidFill>
              </a:rPr>
              <a:t>Nur bei hohen Fuchsbesätzen ist eine Jagd in Form von Treibjagd oder Ansitz erfolgversprechend.</a:t>
            </a:r>
          </a:p>
        </p:txBody>
      </p:sp>
      <p:pic>
        <p:nvPicPr>
          <p:cNvPr id="5125" name="Picture 6"/>
          <p:cNvPicPr>
            <a:picLocks noChangeAspect="1" noChangeArrowheads="1"/>
          </p:cNvPicPr>
          <p:nvPr/>
        </p:nvPicPr>
        <p:blipFill>
          <a:blip r:embed="rId2">
            <a:extLst>
              <a:ext uri="{28A0092B-C50C-407E-A947-70E740481C1C}">
                <a14:useLocalDpi xmlns:a14="http://schemas.microsoft.com/office/drawing/2010/main" val="0"/>
              </a:ext>
            </a:extLst>
          </a:blip>
          <a:srcRect t="12540" b="12366"/>
          <a:stretch>
            <a:fillRect/>
          </a:stretch>
        </p:blipFill>
        <p:spPr bwMode="auto">
          <a:xfrm>
            <a:off x="4787900" y="407988"/>
            <a:ext cx="2794000" cy="157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285750" y="304800"/>
            <a:ext cx="7929563" cy="838200"/>
          </a:xfrm>
        </p:spPr>
        <p:txBody>
          <a:bodyPr>
            <a:normAutofit/>
          </a:bodyPr>
          <a:lstStyle/>
          <a:p>
            <a:pPr eaLnBrk="1" hangingPunct="1">
              <a:defRPr/>
            </a:pPr>
            <a:r>
              <a:rPr lang="de-DE" sz="3200" b="1" spc="210" dirty="0" smtClean="0">
                <a:solidFill>
                  <a:srgbClr val="003300"/>
                </a:solidFill>
                <a:effectLst>
                  <a:outerShdw blurRad="38100" dist="38100" dir="2700000" algn="tl">
                    <a:srgbClr val="C0C0C0"/>
                  </a:outerShdw>
                </a:effectLst>
              </a:rPr>
              <a:t>Kunstbau mit einem Ausgang</a:t>
            </a:r>
          </a:p>
        </p:txBody>
      </p:sp>
      <p:sp>
        <p:nvSpPr>
          <p:cNvPr id="41987"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pic>
        <p:nvPicPr>
          <p:cNvPr id="41988" name="Picture 6" descr="C:\WINDOWS\Desktop\Baujagd Claas\kunstb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643063"/>
            <a:ext cx="1806575"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7"/>
          <p:cNvSpPr txBox="1">
            <a:spLocks noChangeArrowheads="1"/>
          </p:cNvSpPr>
          <p:nvPr/>
        </p:nvSpPr>
        <p:spPr bwMode="auto">
          <a:xfrm>
            <a:off x="4071938" y="1357313"/>
            <a:ext cx="435768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200"/>
              <a:t>Der Einröhrenbau mit den Vorteilen:</a:t>
            </a:r>
          </a:p>
          <a:p>
            <a:pPr eaLnBrk="1" hangingPunct="1"/>
            <a:r>
              <a:rPr lang="de-DE" altLang="de-DE" sz="2200"/>
              <a:t>Er zieht nicht, braucht weniger Material und weniger Arbeit mit dem Eingraben.</a:t>
            </a:r>
          </a:p>
          <a:p>
            <a:pPr eaLnBrk="1" hangingPunct="1"/>
            <a:r>
              <a:rPr lang="de-DE" altLang="de-DE" sz="2200"/>
              <a:t>Das Ziehen wird allerdings von den meisten Baujägern als unwichtig angesehen.</a:t>
            </a:r>
            <a:br>
              <a:rPr lang="de-DE" altLang="de-DE" sz="2200"/>
            </a:br>
            <a:r>
              <a:rPr lang="de-DE" altLang="de-DE" sz="2200"/>
              <a:t>Wichtiger ist, dass die Übergänge sauber dichtgemacht sind.</a:t>
            </a:r>
          </a:p>
        </p:txBody>
      </p:sp>
      <p:sp>
        <p:nvSpPr>
          <p:cNvPr id="41990" name="Textfeld 7"/>
          <p:cNvSpPr txBox="1">
            <a:spLocks noChangeArrowheads="1"/>
          </p:cNvSpPr>
          <p:nvPr/>
        </p:nvSpPr>
        <p:spPr bwMode="auto">
          <a:xfrm>
            <a:off x="928688" y="5072063"/>
            <a:ext cx="7572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200"/>
              <a:t>Oft werden Kunstbauten weit ab von jeder Zufahrt erstellt. Dabei  ist es dem Fuchs völlig egal, ob 50 Meter weiter eine Autobahn ist, nur die Kontrolle des Baues wird erschwert.</a:t>
            </a:r>
          </a:p>
        </p:txBody>
      </p:sp>
    </p:spTree>
  </p:cSld>
  <p:clrMapOvr>
    <a:masterClrMapping/>
  </p:clrMapOvr>
  <p:transition spd="slow">
    <p:spli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28625" y="304800"/>
            <a:ext cx="8358188" cy="552450"/>
          </a:xfrm>
        </p:spPr>
        <p:txBody>
          <a:bodyPr>
            <a:normAutofit fontScale="90000"/>
          </a:bodyPr>
          <a:lstStyle/>
          <a:p>
            <a:pPr eaLnBrk="1" hangingPunct="1">
              <a:defRPr/>
            </a:pPr>
            <a:r>
              <a:rPr lang="de-DE" sz="3200" dirty="0" smtClean="0">
                <a:solidFill>
                  <a:srgbClr val="003300"/>
                </a:solidFill>
              </a:rPr>
              <a:t>Kunstbau mit ein oder zwei Ausgängen</a:t>
            </a:r>
            <a:endParaRPr lang="de-DE" sz="3200" b="1" spc="210" dirty="0" smtClean="0">
              <a:solidFill>
                <a:srgbClr val="003300"/>
              </a:solidFill>
              <a:effectLst>
                <a:outerShdw blurRad="38100" dist="38100" dir="2700000" algn="tl">
                  <a:srgbClr val="C0C0C0"/>
                </a:outerShdw>
              </a:effectLst>
            </a:endParaRPr>
          </a:p>
        </p:txBody>
      </p:sp>
      <p:sp>
        <p:nvSpPr>
          <p:cNvPr id="43011"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43012" name="Rechteck 6"/>
          <p:cNvSpPr>
            <a:spLocks noChangeArrowheads="1"/>
          </p:cNvSpPr>
          <p:nvPr/>
        </p:nvSpPr>
        <p:spPr bwMode="auto">
          <a:xfrm>
            <a:off x="428625" y="1357313"/>
            <a:ext cx="321468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200"/>
              <a:t>Ich glaube, dass es einen gab, dem die Arbeit beim Eingraben zu viel wurde. Er entwickelte den Bau mit einem Ausgang und erzählte vom Vorteil, dass dieser nicht zieht.</a:t>
            </a:r>
          </a:p>
        </p:txBody>
      </p:sp>
      <p:pic>
        <p:nvPicPr>
          <p:cNvPr id="430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500188"/>
            <a:ext cx="29527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feld 9"/>
          <p:cNvSpPr txBox="1">
            <a:spLocks noChangeArrowheads="1"/>
          </p:cNvSpPr>
          <p:nvPr/>
        </p:nvSpPr>
        <p:spPr bwMode="auto">
          <a:xfrm>
            <a:off x="428625" y="4214813"/>
            <a:ext cx="79295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200"/>
              <a:t>Ich habe noch keinen getroffen, der bei gleicher Länge mehr Füchse im Einröhrenbau hatte, eher das Gegenteil.</a:t>
            </a:r>
          </a:p>
          <a:p>
            <a:pPr eaLnBrk="1" hangingPunct="1"/>
            <a:r>
              <a:rPr lang="de-DE" altLang="de-DE" sz="2200"/>
              <a:t>Aus dem Bau mit zwei Röhren springt der Fuchs besser. Ein weiterer Vorteil für junge Hunde ist, ich bin immer sicher, wenn er durchgegangen ist, ist kein Fuchs im Bau.</a:t>
            </a:r>
          </a:p>
        </p:txBody>
      </p:sp>
    </p:spTree>
  </p:cSld>
  <p:clrMapOvr>
    <a:masterClrMapping/>
  </p:clrMapOvr>
  <p:transition spd="slow">
    <p:spli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title" idx="4294967295"/>
          </p:nvPr>
        </p:nvSpPr>
        <p:spPr>
          <a:xfrm>
            <a:off x="357188" y="304800"/>
            <a:ext cx="8001000" cy="533400"/>
          </a:xfrm>
        </p:spPr>
        <p:txBody>
          <a:bodyPr/>
          <a:lstStyle/>
          <a:p>
            <a:pPr eaLnBrk="1" hangingPunct="1">
              <a:defRPr/>
            </a:pPr>
            <a:r>
              <a:rPr lang="de-DE" sz="2800" b="1" spc="80" dirty="0" smtClean="0">
                <a:solidFill>
                  <a:srgbClr val="003300"/>
                </a:solidFill>
              </a:rPr>
              <a:t>Einzelheiten der Kunstbauten</a:t>
            </a:r>
          </a:p>
        </p:txBody>
      </p:sp>
      <p:pic>
        <p:nvPicPr>
          <p:cNvPr id="44035" name="Picture 4" descr="C:\WINDOWS\Desktop\Baujagd Claas\kunstb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214438"/>
            <a:ext cx="2062162"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5"/>
          <p:cNvSpPr txBox="1">
            <a:spLocks noChangeArrowheads="1"/>
          </p:cNvSpPr>
          <p:nvPr/>
        </p:nvSpPr>
        <p:spPr bwMode="auto">
          <a:xfrm>
            <a:off x="3429000" y="1071563"/>
            <a:ext cx="4876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a:t>Links ein gemauerter Kessel, der Rundlauf ist </a:t>
            </a:r>
            <a:r>
              <a:rPr lang="de-DE" altLang="de-DE" sz="2200"/>
              <a:t>jedoch</a:t>
            </a:r>
            <a:r>
              <a:rPr lang="de-DE" altLang="de-DE"/>
              <a:t> zu kurz.</a:t>
            </a:r>
          </a:p>
        </p:txBody>
      </p:sp>
      <p:pic>
        <p:nvPicPr>
          <p:cNvPr id="44037" name="Picture 7" descr="E:\Dokumente und Einstellungen\Claas Janssen\Desktop\Baujagd\rohrba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2446338"/>
            <a:ext cx="27765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8"/>
          <p:cNvSpPr txBox="1">
            <a:spLocks noChangeArrowheads="1"/>
          </p:cNvSpPr>
          <p:nvPr/>
        </p:nvSpPr>
        <p:spPr bwMode="auto">
          <a:xfrm>
            <a:off x="3962400" y="4643438"/>
            <a:ext cx="4122738"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200"/>
              <a:t>Hier werden 30er Rohre als Kessel</a:t>
            </a:r>
          </a:p>
          <a:p>
            <a:pPr eaLnBrk="1" hangingPunct="1"/>
            <a:r>
              <a:rPr lang="de-DE" altLang="de-DE" sz="2200"/>
              <a:t>verwendet. Eine gute Möglichkeit,</a:t>
            </a:r>
          </a:p>
          <a:p>
            <a:pPr eaLnBrk="1" hangingPunct="1"/>
            <a:r>
              <a:rPr lang="de-DE" altLang="de-DE" sz="2200"/>
              <a:t>besonders, wenn ich den Bau nur </a:t>
            </a:r>
          </a:p>
          <a:p>
            <a:pPr eaLnBrk="1" hangingPunct="1"/>
            <a:r>
              <a:rPr lang="de-DE" altLang="de-DE" sz="2200"/>
              <a:t>flach eingraben kann.</a:t>
            </a:r>
          </a:p>
        </p:txBody>
      </p:sp>
      <p:pic>
        <p:nvPicPr>
          <p:cNvPr id="44039" name="Picture 10" descr="E:\Dokumente und Einstellungen\Claas Janssen\Desktop\Hompage\Kunstbau\kunstb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4572000"/>
            <a:ext cx="1198562"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 Box 11"/>
          <p:cNvSpPr txBox="1">
            <a:spLocks noChangeArrowheads="1"/>
          </p:cNvSpPr>
          <p:nvPr/>
        </p:nvSpPr>
        <p:spPr bwMode="auto">
          <a:xfrm>
            <a:off x="1050925" y="3089275"/>
            <a:ext cx="2655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a:t>Unten </a:t>
            </a:r>
            <a:r>
              <a:rPr lang="de-DE" altLang="de-DE" sz="2200"/>
              <a:t>ein</a:t>
            </a:r>
            <a:r>
              <a:rPr lang="de-DE" altLang="de-DE"/>
              <a:t> sehr guter</a:t>
            </a:r>
          </a:p>
          <a:p>
            <a:pPr eaLnBrk="1" hangingPunct="1"/>
            <a:r>
              <a:rPr lang="de-DE" altLang="de-DE"/>
              <a:t>Kessel.</a:t>
            </a:r>
          </a:p>
        </p:txBody>
      </p:sp>
    </p:spTree>
  </p:cSld>
  <p:clrMapOvr>
    <a:masterClrMapping/>
  </p:clrMapOvr>
  <p:transition spd="slow">
    <p:spli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title" idx="4294967295"/>
          </p:nvPr>
        </p:nvSpPr>
        <p:spPr>
          <a:xfrm>
            <a:off x="571500" y="304800"/>
            <a:ext cx="8286750" cy="685800"/>
          </a:xfrm>
        </p:spPr>
        <p:txBody>
          <a:bodyPr>
            <a:normAutofit fontScale="90000"/>
          </a:bodyPr>
          <a:lstStyle/>
          <a:p>
            <a:pPr eaLnBrk="1" hangingPunct="1">
              <a:defRPr/>
            </a:pPr>
            <a:r>
              <a:rPr lang="de-DE" sz="2800" b="1" spc="550" dirty="0" smtClean="0">
                <a:solidFill>
                  <a:srgbClr val="003300"/>
                </a:solidFill>
              </a:rPr>
              <a:t>D i e   R o h r s y s t e m e</a:t>
            </a:r>
            <a:r>
              <a:rPr lang="de-DE" b="1" spc="550" dirty="0" smtClean="0">
                <a:solidFill>
                  <a:srgbClr val="003300"/>
                </a:solidFill>
              </a:rPr>
              <a:t> </a:t>
            </a:r>
          </a:p>
        </p:txBody>
      </p:sp>
      <p:pic>
        <p:nvPicPr>
          <p:cNvPr id="45059" name="Picture 4" descr="E:\Dokumente und Einstellungen\Claas Janssen\Desktop\Hompage\Kunstbau\kunst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3" y="1428750"/>
            <a:ext cx="1357312"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6"/>
          <p:cNvSpPr txBox="1">
            <a:spLocks noChangeArrowheads="1"/>
          </p:cNvSpPr>
          <p:nvPr/>
        </p:nvSpPr>
        <p:spPr bwMode="auto">
          <a:xfrm>
            <a:off x="2514600" y="1066800"/>
            <a:ext cx="5537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200"/>
              <a:t>Das Rohr ist sechseckig und geteilt. Die obere </a:t>
            </a:r>
          </a:p>
          <a:p>
            <a:pPr eaLnBrk="1" hangingPunct="1"/>
            <a:r>
              <a:rPr lang="de-DE" altLang="de-DE" sz="2200"/>
              <a:t>Hälfte kann abgenommen werden. Ein Zugang </a:t>
            </a:r>
          </a:p>
          <a:p>
            <a:pPr eaLnBrk="1" hangingPunct="1"/>
            <a:r>
              <a:rPr lang="de-DE" altLang="de-DE" sz="2200"/>
              <a:t>ist ohne Zerstörung möglich.</a:t>
            </a:r>
          </a:p>
        </p:txBody>
      </p:sp>
      <p:pic>
        <p:nvPicPr>
          <p:cNvPr id="45061" name="Picture 7" descr="E:\Dokumente und Einstellungen\Claas Janssen\Desktop\Hompage\Kunstbau\kunstb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438" y="2428875"/>
            <a:ext cx="1400175"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8"/>
          <p:cNvSpPr txBox="1">
            <a:spLocks noChangeArrowheads="1"/>
          </p:cNvSpPr>
          <p:nvPr/>
        </p:nvSpPr>
        <p:spPr bwMode="auto">
          <a:xfrm>
            <a:off x="2438400" y="2479675"/>
            <a:ext cx="4572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200"/>
              <a:t>Die Rohre sind ähnlich, aber</a:t>
            </a:r>
          </a:p>
          <a:p>
            <a:pPr eaLnBrk="1" hangingPunct="1"/>
            <a:r>
              <a:rPr lang="de-DE" altLang="de-DE" sz="2200"/>
              <a:t> nicht geteilt. Sie können auch </a:t>
            </a:r>
          </a:p>
          <a:p>
            <a:pPr eaLnBrk="1" hangingPunct="1"/>
            <a:r>
              <a:rPr lang="de-DE" altLang="de-DE" sz="2200"/>
              <a:t>einzeln herausgenommen werden.</a:t>
            </a:r>
          </a:p>
        </p:txBody>
      </p:sp>
      <p:pic>
        <p:nvPicPr>
          <p:cNvPr id="45063" name="Picture 9" descr="E:\Dokumente und Einstellungen\Claas Janssen\Desktop\Hompage\Kunstbau\kunstb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3857625"/>
            <a:ext cx="8477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 Box 10"/>
          <p:cNvSpPr txBox="1">
            <a:spLocks noChangeArrowheads="1"/>
          </p:cNvSpPr>
          <p:nvPr/>
        </p:nvSpPr>
        <p:spPr bwMode="auto">
          <a:xfrm>
            <a:off x="2357438" y="4003675"/>
            <a:ext cx="67992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200"/>
              <a:t>Die links gezeigten PVC Rohre</a:t>
            </a:r>
          </a:p>
          <a:p>
            <a:pPr eaLnBrk="1" hangingPunct="1"/>
            <a:r>
              <a:rPr lang="de-DE" altLang="de-DE" sz="2200"/>
              <a:t>sind sehr günstig. Mit 18,5 cm jedoch für den </a:t>
            </a:r>
          </a:p>
          <a:p>
            <a:pPr eaLnBrk="1" hangingPunct="1"/>
            <a:r>
              <a:rPr lang="de-DE" altLang="de-DE" sz="2200"/>
              <a:t>Terrier kaum geeignet, er braucht mindestens 20 cm.</a:t>
            </a:r>
          </a:p>
        </p:txBody>
      </p:sp>
      <p:sp>
        <p:nvSpPr>
          <p:cNvPr id="45065" name="Text Box 11"/>
          <p:cNvSpPr txBox="1">
            <a:spLocks noChangeArrowheads="1"/>
          </p:cNvSpPr>
          <p:nvPr/>
        </p:nvSpPr>
        <p:spPr bwMode="auto">
          <a:xfrm>
            <a:off x="609600" y="5451475"/>
            <a:ext cx="77882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200"/>
              <a:t>Der Zulauf sollte eine Länge von 8- 12 Metern haben.  Rohre über 20 cm Innendurchmesser  werden viel schlechter angenommen oder der Zulauf  muss erheblich länger sein.</a:t>
            </a:r>
          </a:p>
        </p:txBody>
      </p:sp>
    </p:spTree>
  </p:cSld>
  <p:clrMapOvr>
    <a:masterClrMapping/>
  </p:clrMapOvr>
  <p:transition spd="slow">
    <p:spli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214313" y="304800"/>
            <a:ext cx="8429625" cy="1123950"/>
          </a:xfrm>
        </p:spPr>
        <p:txBody>
          <a:bodyPr>
            <a:normAutofit/>
          </a:bodyPr>
          <a:lstStyle/>
          <a:p>
            <a:pPr eaLnBrk="1" hangingPunct="1">
              <a:defRPr/>
            </a:pPr>
            <a:r>
              <a:rPr lang="de-DE" sz="2800" b="1" spc="570" dirty="0" smtClean="0">
                <a:solidFill>
                  <a:srgbClr val="003300"/>
                </a:solidFill>
              </a:rPr>
              <a:t>Kunstbau wird nicht angenommen</a:t>
            </a:r>
          </a:p>
        </p:txBody>
      </p:sp>
      <p:sp>
        <p:nvSpPr>
          <p:cNvPr id="46083" name="Text Box 3"/>
          <p:cNvSpPr txBox="1">
            <a:spLocks noChangeArrowheads="1"/>
          </p:cNvSpPr>
          <p:nvPr/>
        </p:nvSpPr>
        <p:spPr bwMode="auto">
          <a:xfrm>
            <a:off x="4786313" y="2057400"/>
            <a:ext cx="3824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46084" name="Text Box 6"/>
          <p:cNvSpPr txBox="1">
            <a:spLocks noChangeArrowheads="1"/>
          </p:cNvSpPr>
          <p:nvPr/>
        </p:nvSpPr>
        <p:spPr bwMode="auto">
          <a:xfrm>
            <a:off x="285750" y="1571625"/>
            <a:ext cx="8313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a:p>
        </p:txBody>
      </p:sp>
      <p:sp>
        <p:nvSpPr>
          <p:cNvPr id="46085" name="Textfeld 9"/>
          <p:cNvSpPr txBox="1">
            <a:spLocks noChangeArrowheads="1"/>
          </p:cNvSpPr>
          <p:nvPr/>
        </p:nvSpPr>
        <p:spPr bwMode="auto">
          <a:xfrm>
            <a:off x="642938" y="1714500"/>
            <a:ext cx="807243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000"/>
              <a:t>Werden Bauten gleich nicht gut angenommen, kann es verschiedene Gründe geben. Die Rohrstränge sind zu kurz.</a:t>
            </a:r>
          </a:p>
          <a:p>
            <a:pPr eaLnBrk="1" hangingPunct="1"/>
            <a:r>
              <a:rPr lang="de-DE" altLang="de-DE" sz="2000"/>
              <a:t>Die Lage ist nicht optimal, der Eingang  liegt schlecht, der Bau ist nicht so abgedeckt, so dass Licht reinfällt.</a:t>
            </a:r>
          </a:p>
          <a:p>
            <a:pPr eaLnBrk="1" hangingPunct="1"/>
            <a:r>
              <a:rPr lang="de-DE" altLang="de-DE" sz="2000"/>
              <a:t>In den Rohren ist Wasser, es gibt keine Füchse in dem Gebiet, der Fuchs hat auch im Winter beste  Ausweichmöglichkeiten im Wald, Schilf oder Strohballen. Der Bau liegt im Wald.</a:t>
            </a:r>
          </a:p>
          <a:p>
            <a:pPr eaLnBrk="1" hangingPunct="1"/>
            <a:endParaRPr lang="de-DE" altLang="de-DE" sz="2000"/>
          </a:p>
          <a:p>
            <a:pPr eaLnBrk="1" hangingPunct="1"/>
            <a:r>
              <a:rPr lang="de-DE" altLang="de-DE" sz="2000" b="1">
                <a:solidFill>
                  <a:srgbClr val="003300"/>
                </a:solidFill>
              </a:rPr>
              <a:t>Der wichtigste Punkt ist oft auch übertriebene Erwartung.</a:t>
            </a:r>
          </a:p>
          <a:p>
            <a:pPr eaLnBrk="1" hangingPunct="1"/>
            <a:r>
              <a:rPr lang="de-DE" altLang="de-DE" sz="2000" b="1">
                <a:solidFill>
                  <a:srgbClr val="003300"/>
                </a:solidFill>
              </a:rPr>
              <a:t>Wenn ich im Winter die Kunstbauten alle 4 Wochen kontrolliere, das vier Mal im Jahr, kann ich im Durchschnitt damit rechnen, in jedem vierten Jahr dort einen Fuchs anzutreffen. </a:t>
            </a:r>
          </a:p>
          <a:p>
            <a:pPr eaLnBrk="1" hangingPunct="1"/>
            <a:r>
              <a:rPr lang="de-DE" altLang="de-DE" sz="2000" b="1">
                <a:solidFill>
                  <a:srgbClr val="003300"/>
                </a:solidFill>
              </a:rPr>
              <a:t>Baujäger, die viel unterwegs sind,  rechnen damit, dass im Durchschnitt jeder 15.-20. Bau befahren ist.   </a:t>
            </a:r>
          </a:p>
        </p:txBody>
      </p:sp>
    </p:spTree>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00063" y="304800"/>
            <a:ext cx="7929562" cy="766763"/>
          </a:xfrm>
        </p:spPr>
        <p:txBody>
          <a:bodyPr/>
          <a:lstStyle/>
          <a:p>
            <a:pPr eaLnBrk="1" hangingPunct="1">
              <a:defRPr/>
            </a:pPr>
            <a:r>
              <a:rPr lang="de-DE" sz="3200" b="1" spc="570" dirty="0" smtClean="0">
                <a:solidFill>
                  <a:srgbClr val="003300"/>
                </a:solidFill>
              </a:rPr>
              <a:t>Pflege der Kunstbauten</a:t>
            </a:r>
          </a:p>
        </p:txBody>
      </p:sp>
      <p:sp>
        <p:nvSpPr>
          <p:cNvPr id="47107"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pic>
        <p:nvPicPr>
          <p:cNvPr id="47108" name="Picture 4" descr="E:\Dokumente und Einstellungen\Claas Janssen\Desktop\Hompage\Kunstbau\kunstb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4071938"/>
            <a:ext cx="144303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E:\Dokumente und Einstellungen\Claas Janssen\Desktop\Hompage\Kunstbau\kunstb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1714500"/>
            <a:ext cx="257175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6"/>
          <p:cNvSpPr txBox="1">
            <a:spLocks noChangeArrowheads="1"/>
          </p:cNvSpPr>
          <p:nvPr/>
        </p:nvSpPr>
        <p:spPr bwMode="auto">
          <a:xfrm>
            <a:off x="4724400" y="1447800"/>
            <a:ext cx="3703638"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200"/>
              <a:t>Der Zulauf sollte bei der ersten</a:t>
            </a:r>
          </a:p>
          <a:p>
            <a:pPr eaLnBrk="1" hangingPunct="1"/>
            <a:r>
              <a:rPr lang="de-DE" altLang="de-DE" sz="2200"/>
              <a:t>Kontrolle im Herbst zurecht</a:t>
            </a:r>
          </a:p>
          <a:p>
            <a:pPr eaLnBrk="1" hangingPunct="1"/>
            <a:r>
              <a:rPr lang="de-DE" altLang="de-DE" sz="2200"/>
              <a:t>gemacht werden.</a:t>
            </a:r>
          </a:p>
          <a:p>
            <a:pPr eaLnBrk="1" hangingPunct="1"/>
            <a:r>
              <a:rPr lang="de-DE" altLang="de-DE" sz="2200"/>
              <a:t>Einige Federn, </a:t>
            </a:r>
            <a:r>
              <a:rPr lang="de-DE" altLang="de-DE" sz="2200" b="1">
                <a:solidFill>
                  <a:srgbClr val="800000"/>
                </a:solidFill>
              </a:rPr>
              <a:t>kein Luder</a:t>
            </a:r>
            <a:r>
              <a:rPr lang="de-DE" altLang="de-DE" sz="2200" b="1"/>
              <a:t>,</a:t>
            </a:r>
          </a:p>
          <a:p>
            <a:pPr eaLnBrk="1" hangingPunct="1"/>
            <a:r>
              <a:rPr lang="de-DE" altLang="de-DE" sz="2200"/>
              <a:t>davor , verbessern den Erfolg.</a:t>
            </a:r>
          </a:p>
        </p:txBody>
      </p:sp>
      <p:sp>
        <p:nvSpPr>
          <p:cNvPr id="47111" name="Text Box 7"/>
          <p:cNvSpPr txBox="1">
            <a:spLocks noChangeArrowheads="1"/>
          </p:cNvSpPr>
          <p:nvPr/>
        </p:nvSpPr>
        <p:spPr bwMode="auto">
          <a:xfrm>
            <a:off x="685800" y="3571875"/>
            <a:ext cx="5029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200"/>
              <a:t>Auch der Eingang kann verblendet</a:t>
            </a:r>
          </a:p>
          <a:p>
            <a:pPr eaLnBrk="1" hangingPunct="1"/>
            <a:r>
              <a:rPr lang="de-DE" altLang="de-DE" sz="2200"/>
              <a:t>werden. Dem Fuchs ist es sicher</a:t>
            </a:r>
          </a:p>
          <a:p>
            <a:pPr eaLnBrk="1" hangingPunct="1"/>
            <a:r>
              <a:rPr lang="de-DE" altLang="de-DE" sz="2200"/>
              <a:t>egal, der Spaziergänger erkennt </a:t>
            </a:r>
          </a:p>
          <a:p>
            <a:pPr eaLnBrk="1" hangingPunct="1"/>
            <a:r>
              <a:rPr lang="de-DE" altLang="de-DE" sz="2200"/>
              <a:t>aber so nicht, was da los ist.</a:t>
            </a:r>
            <a:br>
              <a:rPr lang="de-DE" altLang="de-DE" sz="2200"/>
            </a:br>
            <a:endParaRPr lang="de-DE" altLang="de-DE" sz="2200"/>
          </a:p>
          <a:p>
            <a:pPr eaLnBrk="1" hangingPunct="1"/>
            <a:r>
              <a:rPr lang="de-DE" altLang="de-DE" sz="2200" b="1">
                <a:solidFill>
                  <a:srgbClr val="800000"/>
                </a:solidFill>
              </a:rPr>
              <a:t>Wird der Bau nicht angenommen,</a:t>
            </a:r>
          </a:p>
          <a:p>
            <a:pPr eaLnBrk="1" hangingPunct="1"/>
            <a:r>
              <a:rPr lang="de-DE" altLang="de-DE" sz="2200" b="1">
                <a:solidFill>
                  <a:srgbClr val="800000"/>
                </a:solidFill>
              </a:rPr>
              <a:t>ist eine Kontrolle des Kessels</a:t>
            </a:r>
          </a:p>
          <a:p>
            <a:pPr eaLnBrk="1" hangingPunct="1"/>
            <a:r>
              <a:rPr lang="de-DE" altLang="de-DE" sz="2200" b="1">
                <a:solidFill>
                  <a:srgbClr val="800000"/>
                </a:solidFill>
              </a:rPr>
              <a:t>notwendig. </a:t>
            </a:r>
          </a:p>
        </p:txBody>
      </p:sp>
    </p:spTree>
  </p:cSld>
  <p:clrMapOvr>
    <a:masterClrMapping/>
  </p:clrMapOvr>
  <p:transition spd="slow">
    <p:spli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42938" y="304800"/>
            <a:ext cx="7715250" cy="695325"/>
          </a:xfrm>
        </p:spPr>
        <p:txBody>
          <a:bodyPr/>
          <a:lstStyle/>
          <a:p>
            <a:pPr eaLnBrk="1" hangingPunct="1">
              <a:defRPr/>
            </a:pPr>
            <a:r>
              <a:rPr lang="de-DE" sz="3200" b="1" spc="570" dirty="0" smtClean="0">
                <a:solidFill>
                  <a:srgbClr val="003300"/>
                </a:solidFill>
              </a:rPr>
              <a:t>Pflege der Kessel</a:t>
            </a:r>
          </a:p>
        </p:txBody>
      </p:sp>
      <p:sp>
        <p:nvSpPr>
          <p:cNvPr id="48131" name="Text Box 3"/>
          <p:cNvSpPr txBox="1">
            <a:spLocks noChangeArrowheads="1"/>
          </p:cNvSpPr>
          <p:nvPr/>
        </p:nvSpPr>
        <p:spPr bwMode="auto">
          <a:xfrm>
            <a:off x="4786313" y="2057400"/>
            <a:ext cx="3824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48132" name="Text Box 6"/>
          <p:cNvSpPr txBox="1">
            <a:spLocks noChangeArrowheads="1"/>
          </p:cNvSpPr>
          <p:nvPr/>
        </p:nvSpPr>
        <p:spPr bwMode="auto">
          <a:xfrm>
            <a:off x="285750" y="1571625"/>
            <a:ext cx="8313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a:p>
        </p:txBody>
      </p:sp>
      <p:pic>
        <p:nvPicPr>
          <p:cNvPr id="48133" name="Picture 2" descr="http://www.nimrods.de/Kunstbau%20Dic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428750"/>
            <a:ext cx="2921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4" descr="http://www.nimrods.de/Dachs%20Kunstba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3714750"/>
            <a:ext cx="2759075"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feld 9"/>
          <p:cNvSpPr txBox="1">
            <a:spLocks noChangeArrowheads="1"/>
          </p:cNvSpPr>
          <p:nvPr/>
        </p:nvSpPr>
        <p:spPr bwMode="auto">
          <a:xfrm>
            <a:off x="4357688" y="1714500"/>
            <a:ext cx="40005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000"/>
              <a:t>Die meisten Probleme ergeben sich im Laufe der Zeit bei Kunstbaue durch Sickerwasser. Kleinste Löcher an Übergängen zwischen Rohr und Kessel, Deckel und Kessel, an der Abzweigung und von einem Rohr zum nächsten wirken wie eine Dränage. </a:t>
            </a:r>
          </a:p>
          <a:p>
            <a:pPr eaLnBrk="1" hangingPunct="1"/>
            <a:r>
              <a:rPr lang="de-DE" altLang="de-DE" sz="2000"/>
              <a:t>Das Wasser nimmt Sand mit und nach einigen Monaten ist der Kessel oder das Rohr so voll, dass kein Fuchs mehr durchkommt.</a:t>
            </a:r>
          </a:p>
        </p:txBody>
      </p:sp>
      <p:sp>
        <p:nvSpPr>
          <p:cNvPr id="48136" name="Textfeld 10"/>
          <p:cNvSpPr txBox="1">
            <a:spLocks noChangeArrowheads="1"/>
          </p:cNvSpPr>
          <p:nvPr/>
        </p:nvSpPr>
        <p:spPr bwMode="auto">
          <a:xfrm>
            <a:off x="428625" y="6143625"/>
            <a:ext cx="757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000"/>
              <a:t>Unten ein Kessel, der vom Dachs bewohnt war. </a:t>
            </a:r>
          </a:p>
        </p:txBody>
      </p:sp>
    </p:spTree>
  </p:cSld>
  <p:clrMapOvr>
    <a:masterClrMapping/>
  </p:clrMapOvr>
  <p:transition spd="slow">
    <p:spli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Strohballen"/>
          <p:cNvPicPr>
            <a:picLocks noChangeAspect="1" noChangeArrowheads="1"/>
          </p:cNvPicPr>
          <p:nvPr/>
        </p:nvPicPr>
        <p:blipFill>
          <a:blip r:embed="rId2" cstate="print">
            <a:lum bright="18000" contrast="12000"/>
            <a:extLst>
              <a:ext uri="{28A0092B-C50C-407E-A947-70E740481C1C}">
                <a14:useLocalDpi xmlns:a14="http://schemas.microsoft.com/office/drawing/2010/main" val="0"/>
              </a:ext>
            </a:extLst>
          </a:blip>
          <a:srcRect/>
          <a:stretch>
            <a:fillRect/>
          </a:stretch>
        </p:blipFill>
        <p:spPr bwMode="auto">
          <a:xfrm>
            <a:off x="990600" y="1219200"/>
            <a:ext cx="708660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noChangeArrowheads="1"/>
          </p:cNvSpPr>
          <p:nvPr>
            <p:ph type="title" idx="4294967295"/>
          </p:nvPr>
        </p:nvSpPr>
        <p:spPr>
          <a:xfrm>
            <a:off x="685800" y="304800"/>
            <a:ext cx="7772400" cy="1066800"/>
          </a:xfrm>
        </p:spPr>
        <p:txBody>
          <a:bodyPr/>
          <a:lstStyle/>
          <a:p>
            <a:pPr eaLnBrk="1" hangingPunct="1"/>
            <a:r>
              <a:rPr lang="de-DE" altLang="de-DE" sz="2800" smtClean="0">
                <a:solidFill>
                  <a:srgbClr val="008000"/>
                </a:solidFill>
              </a:rPr>
              <a:t>Ein „ungewöhnlicher Kunstbau“</a:t>
            </a:r>
          </a:p>
        </p:txBody>
      </p:sp>
      <p:sp>
        <p:nvSpPr>
          <p:cNvPr id="49156" name="Text Box 4"/>
          <p:cNvSpPr txBox="1">
            <a:spLocks noChangeArrowheads="1"/>
          </p:cNvSpPr>
          <p:nvPr/>
        </p:nvSpPr>
        <p:spPr bwMode="auto">
          <a:xfrm>
            <a:off x="1066800" y="4648200"/>
            <a:ext cx="5486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de-DE" altLang="de-DE"/>
              <a:t>Der Fuchs nimmt solche Strohballenlager gerne an. Hier müssen die Bauhunde volle Leistung zeigen, um den Fuchs zum Springen zu bringen</a:t>
            </a:r>
            <a:r>
              <a:rPr lang="de-DE" altLang="de-DE" sz="1800"/>
              <a:t>.</a:t>
            </a:r>
          </a:p>
        </p:txBody>
      </p:sp>
      <p:pic>
        <p:nvPicPr>
          <p:cNvPr id="49157" name="Picture 6" descr="fuchs00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938713"/>
            <a:ext cx="9144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381000" y="304800"/>
            <a:ext cx="7691438" cy="838200"/>
          </a:xfrm>
        </p:spPr>
        <p:txBody>
          <a:bodyPr/>
          <a:lstStyle/>
          <a:p>
            <a:pPr eaLnBrk="1" hangingPunct="1"/>
            <a:r>
              <a:rPr lang="de-DE" altLang="de-DE" sz="3200" b="1" smtClean="0">
                <a:solidFill>
                  <a:srgbClr val="008000"/>
                </a:solidFill>
              </a:rPr>
              <a:t>S  c  h  l  a  u  m  e  i  e  r</a:t>
            </a:r>
          </a:p>
        </p:txBody>
      </p:sp>
      <p:sp>
        <p:nvSpPr>
          <p:cNvPr id="50179"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50180" name="Text Box 4"/>
          <p:cNvSpPr txBox="1">
            <a:spLocks noChangeArrowheads="1"/>
          </p:cNvSpPr>
          <p:nvPr/>
        </p:nvSpPr>
        <p:spPr bwMode="auto">
          <a:xfrm>
            <a:off x="533400" y="1363663"/>
            <a:ext cx="397827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200"/>
              <a:t>Hat es Zweck, eine Klingel, eine Rassel  im Bau anzubringen oder mit einer Eisenstange auf den Deckel zu stoßen, um den  Fuchs zum Verlassen des Baues zu </a:t>
            </a:r>
          </a:p>
        </p:txBody>
      </p:sp>
      <p:sp>
        <p:nvSpPr>
          <p:cNvPr id="50181" name="Text Box 6"/>
          <p:cNvSpPr txBox="1">
            <a:spLocks noChangeArrowheads="1"/>
          </p:cNvSpPr>
          <p:nvPr/>
        </p:nvSpPr>
        <p:spPr bwMode="auto">
          <a:xfrm>
            <a:off x="533400" y="3078163"/>
            <a:ext cx="76962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20000"/>
              </a:spcBef>
            </a:pPr>
            <a:r>
              <a:rPr lang="de-DE" altLang="de-DE" sz="2200"/>
              <a:t>bewegen ? Erfahrungen zeigen,</a:t>
            </a:r>
            <a:br>
              <a:rPr lang="de-DE" altLang="de-DE" sz="2200"/>
            </a:br>
            <a:r>
              <a:rPr lang="de-DE" altLang="de-DE" sz="2200"/>
              <a:t>dass es zu 50 % gelingt.</a:t>
            </a:r>
          </a:p>
          <a:p>
            <a:pPr eaLnBrk="1" hangingPunct="1">
              <a:lnSpc>
                <a:spcPct val="90000"/>
              </a:lnSpc>
              <a:spcBef>
                <a:spcPct val="20000"/>
              </a:spcBef>
            </a:pPr>
            <a:r>
              <a:rPr lang="de-DE" altLang="de-DE" sz="2200"/>
              <a:t>Nachteil, zu 50 % gelingt es nicht.</a:t>
            </a:r>
          </a:p>
          <a:p>
            <a:pPr eaLnBrk="1" hangingPunct="1">
              <a:lnSpc>
                <a:spcPct val="90000"/>
              </a:lnSpc>
              <a:spcBef>
                <a:spcPct val="20000"/>
              </a:spcBef>
            </a:pPr>
            <a:r>
              <a:rPr lang="de-DE" altLang="de-DE" sz="2200"/>
              <a:t>Ähnlich verhält es sich, wenn ich </a:t>
            </a:r>
          </a:p>
          <a:p>
            <a:pPr eaLnBrk="1" hangingPunct="1">
              <a:lnSpc>
                <a:spcPct val="90000"/>
              </a:lnSpc>
              <a:spcBef>
                <a:spcPct val="20000"/>
              </a:spcBef>
            </a:pPr>
            <a:r>
              <a:rPr lang="de-DE" altLang="de-DE" sz="2200"/>
              <a:t>im Rohr einen Halm aufstelle, </a:t>
            </a:r>
          </a:p>
          <a:p>
            <a:pPr eaLnBrk="1" hangingPunct="1">
              <a:lnSpc>
                <a:spcPct val="90000"/>
              </a:lnSpc>
              <a:spcBef>
                <a:spcPct val="20000"/>
              </a:spcBef>
            </a:pPr>
            <a:r>
              <a:rPr lang="de-DE" altLang="de-DE" sz="2200"/>
              <a:t>um zu kontrollieren, ob der Fuchs mal einschlieft.</a:t>
            </a:r>
          </a:p>
          <a:p>
            <a:pPr eaLnBrk="1" hangingPunct="1">
              <a:lnSpc>
                <a:spcPct val="90000"/>
              </a:lnSpc>
              <a:spcBef>
                <a:spcPct val="20000"/>
              </a:spcBef>
            </a:pPr>
            <a:r>
              <a:rPr lang="de-DE" altLang="de-DE" sz="2200"/>
              <a:t>Der Bau wird erheblich schlechter angenommen.</a:t>
            </a:r>
          </a:p>
          <a:p>
            <a:pPr eaLnBrk="1" hangingPunct="1">
              <a:lnSpc>
                <a:spcPct val="90000"/>
              </a:lnSpc>
              <a:spcBef>
                <a:spcPct val="20000"/>
              </a:spcBef>
            </a:pPr>
            <a:r>
              <a:rPr lang="de-DE" altLang="de-DE" sz="2200"/>
              <a:t>Weitere Stichpunkte: Wärmefühler, Bindfaden, immer wieder kontrollieren.</a:t>
            </a:r>
          </a:p>
        </p:txBody>
      </p:sp>
      <p:pic>
        <p:nvPicPr>
          <p:cNvPr id="5018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530350"/>
            <a:ext cx="17526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1" name="Text Box 25"/>
          <p:cNvSpPr txBox="1">
            <a:spLocks noChangeArrowheads="1"/>
          </p:cNvSpPr>
          <p:nvPr/>
        </p:nvSpPr>
        <p:spPr bwMode="auto">
          <a:xfrm>
            <a:off x="381000" y="1371600"/>
            <a:ext cx="8458200" cy="4876800"/>
          </a:xfrm>
          <a:prstGeom prst="rect">
            <a:avLst/>
          </a:prstGeom>
          <a:noFill/>
          <a:ln w="9525">
            <a:noFill/>
            <a:miter lim="800000"/>
            <a:headEnd/>
            <a:tailEnd/>
          </a:ln>
          <a:effectLst/>
        </p:spPr>
        <p:txBody>
          <a:bodyPr>
            <a:spAutoFit/>
          </a:bodyPr>
          <a:lstStyle/>
          <a:p>
            <a:pPr algn="ctr">
              <a:defRPr/>
            </a:pPr>
            <a:endParaRPr lang="de-DE" sz="1200" b="1" dirty="0">
              <a:solidFill>
                <a:srgbClr val="800000"/>
              </a:solidFill>
              <a:latin typeface="Times New Roman" charset="0"/>
            </a:endParaRPr>
          </a:p>
          <a:p>
            <a:pPr algn="ctr">
              <a:defRPr/>
            </a:pPr>
            <a:r>
              <a:rPr lang="de-DE" b="1" dirty="0">
                <a:solidFill>
                  <a:srgbClr val="FF3300"/>
                </a:solidFill>
                <a:latin typeface="Times New Roman" charset="0"/>
              </a:rPr>
              <a:t>Zu viele Hunde werden bei der Bauarbeit erschossen !</a:t>
            </a:r>
          </a:p>
          <a:p>
            <a:pPr algn="ctr">
              <a:defRPr/>
            </a:pPr>
            <a:endParaRPr lang="de-DE" sz="1400" b="1" dirty="0">
              <a:solidFill>
                <a:srgbClr val="FF3300"/>
              </a:solidFill>
              <a:latin typeface="Times New Roman" charset="0"/>
            </a:endParaRPr>
          </a:p>
          <a:p>
            <a:pPr algn="ctr">
              <a:defRPr/>
            </a:pPr>
            <a:r>
              <a:rPr lang="de-DE" dirty="0">
                <a:latin typeface="Times New Roman" charset="0"/>
              </a:rPr>
              <a:t> </a:t>
            </a:r>
            <a:r>
              <a:rPr lang="de-DE" sz="2600" b="1" u="sng" dirty="0">
                <a:solidFill>
                  <a:srgbClr val="800000"/>
                </a:solidFill>
                <a:effectLst>
                  <a:outerShdw blurRad="38100" dist="38100" dir="2700000" algn="tl">
                    <a:srgbClr val="C0C0C0"/>
                  </a:outerShdw>
                </a:effectLst>
                <a:latin typeface="Times New Roman" charset="0"/>
              </a:rPr>
              <a:t>Füchse dürfen nur geschossen werden,</a:t>
            </a:r>
          </a:p>
          <a:p>
            <a:pPr algn="ctr">
              <a:defRPr/>
            </a:pPr>
            <a:r>
              <a:rPr lang="de-DE" sz="2600" b="1" u="sng" dirty="0">
                <a:solidFill>
                  <a:srgbClr val="800000"/>
                </a:solidFill>
                <a:effectLst>
                  <a:outerShdw blurRad="38100" dist="38100" dir="2700000" algn="tl">
                    <a:srgbClr val="C0C0C0"/>
                  </a:outerShdw>
                </a:effectLst>
                <a:latin typeface="Times New Roman" charset="0"/>
              </a:rPr>
              <a:t> wenn sie  mindestens  3-4 Meter vom Bauausgang entfernt sind und kein Hund dicht dahinter ist ! </a:t>
            </a:r>
            <a:r>
              <a:rPr lang="de-DE" sz="2600" b="1" dirty="0">
                <a:solidFill>
                  <a:srgbClr val="800000"/>
                </a:solidFill>
                <a:latin typeface="Times New Roman" charset="0"/>
              </a:rPr>
              <a:t> </a:t>
            </a:r>
          </a:p>
          <a:p>
            <a:pPr algn="ctr">
              <a:defRPr/>
            </a:pPr>
            <a:endParaRPr lang="de-DE" sz="2600" b="1" dirty="0">
              <a:latin typeface="Times New Roman" charset="0"/>
            </a:endParaRPr>
          </a:p>
          <a:p>
            <a:pPr algn="ctr">
              <a:defRPr/>
            </a:pPr>
            <a:r>
              <a:rPr lang="de-DE" b="1" dirty="0">
                <a:latin typeface="Times New Roman" charset="0"/>
              </a:rPr>
              <a:t>       Ich darf nicht auf den mir zulaufenden Fuchs schießen, sondern nur auf den seitlich oder von mir weglaufenden.</a:t>
            </a:r>
            <a:endParaRPr lang="de-DE" dirty="0">
              <a:latin typeface="Times New Roman" charset="0"/>
            </a:endParaRPr>
          </a:p>
          <a:p>
            <a:pPr algn="ctr">
              <a:defRPr/>
            </a:pPr>
            <a:r>
              <a:rPr lang="de-DE" b="1" dirty="0">
                <a:latin typeface="Times New Roman" charset="0"/>
              </a:rPr>
              <a:t>Der Bauhundführer darf anders handeln, muss es öfter sogar.  </a:t>
            </a:r>
          </a:p>
          <a:p>
            <a:pPr algn="ctr">
              <a:defRPr/>
            </a:pPr>
            <a:endParaRPr lang="de-DE" sz="1600" b="1" dirty="0">
              <a:solidFill>
                <a:srgbClr val="FF3300"/>
              </a:solidFill>
              <a:latin typeface="Times New Roman" charset="0"/>
            </a:endParaRPr>
          </a:p>
          <a:p>
            <a:pPr algn="ctr">
              <a:defRPr/>
            </a:pPr>
            <a:r>
              <a:rPr lang="de-DE" b="1" dirty="0">
                <a:solidFill>
                  <a:srgbClr val="FF3300"/>
                </a:solidFill>
                <a:latin typeface="Times New Roman" charset="0"/>
              </a:rPr>
              <a:t>  </a:t>
            </a:r>
            <a:r>
              <a:rPr lang="de-DE" sz="2800" b="1" dirty="0">
                <a:solidFill>
                  <a:srgbClr val="FF3300"/>
                </a:solidFill>
                <a:latin typeface="Times New Roman" charset="0"/>
              </a:rPr>
              <a:t>Das betrifft aber nur </a:t>
            </a:r>
            <a:r>
              <a:rPr lang="de-DE" sz="2800" b="1" dirty="0">
                <a:solidFill>
                  <a:srgbClr val="FF0000"/>
                </a:solidFill>
                <a:latin typeface="Times New Roman" charset="0"/>
              </a:rPr>
              <a:t>IHN</a:t>
            </a:r>
            <a:r>
              <a:rPr lang="de-DE" sz="2800" b="1" dirty="0">
                <a:solidFill>
                  <a:srgbClr val="FF3300"/>
                </a:solidFill>
                <a:latin typeface="Times New Roman" charset="0"/>
              </a:rPr>
              <a:t> und</a:t>
            </a:r>
            <a:r>
              <a:rPr lang="de-DE" sz="2800" b="1" dirty="0">
                <a:latin typeface="Times New Roman" charset="0"/>
              </a:rPr>
              <a:t> </a:t>
            </a:r>
            <a:r>
              <a:rPr lang="de-DE" sz="2800" b="1" dirty="0">
                <a:solidFill>
                  <a:srgbClr val="FF3300"/>
                </a:solidFill>
                <a:latin typeface="Times New Roman" charset="0"/>
              </a:rPr>
              <a:t>keinen anderen !</a:t>
            </a:r>
          </a:p>
          <a:p>
            <a:pPr algn="ctr">
              <a:defRPr/>
            </a:pPr>
            <a:endParaRPr lang="de-DE" sz="2000" b="1" dirty="0">
              <a:solidFill>
                <a:srgbClr val="FF3300"/>
              </a:solidFill>
              <a:latin typeface="Times New Roman" charset="0"/>
            </a:endParaRPr>
          </a:p>
          <a:p>
            <a:pPr algn="ctr">
              <a:defRPr/>
            </a:pPr>
            <a:r>
              <a:rPr lang="de-DE" b="1" dirty="0">
                <a:solidFill>
                  <a:srgbClr val="FF3300"/>
                </a:solidFill>
                <a:latin typeface="Times New Roman" charset="0"/>
              </a:rPr>
              <a:t>  </a:t>
            </a:r>
            <a:r>
              <a:rPr lang="de-DE" b="1" dirty="0">
                <a:latin typeface="Times New Roman" charset="0"/>
              </a:rPr>
              <a:t>Der Bauhundführer ist grundsätzlich der Jagdleiter. </a:t>
            </a:r>
            <a:r>
              <a:rPr lang="de-DE" dirty="0">
                <a:latin typeface="Times New Roman" charset="0"/>
              </a:rPr>
              <a:t>                                               </a:t>
            </a:r>
          </a:p>
        </p:txBody>
      </p:sp>
      <p:sp>
        <p:nvSpPr>
          <p:cNvPr id="24603" name="Rectangle 27"/>
          <p:cNvSpPr>
            <a:spLocks noGrp="1" noChangeArrowheads="1"/>
          </p:cNvSpPr>
          <p:nvPr>
            <p:ph type="title" idx="4294967295"/>
          </p:nvPr>
        </p:nvSpPr>
        <p:spPr>
          <a:xfrm>
            <a:off x="1219200" y="457200"/>
            <a:ext cx="5562600" cy="609600"/>
          </a:xfrm>
        </p:spPr>
        <p:txBody>
          <a:bodyPr/>
          <a:lstStyle/>
          <a:p>
            <a:pPr eaLnBrk="1" hangingPunct="1">
              <a:defRPr/>
            </a:pPr>
            <a:r>
              <a:rPr lang="de-DE" dirty="0" smtClean="0">
                <a:solidFill>
                  <a:srgbClr val="800000"/>
                </a:solidFill>
                <a:effectLst>
                  <a:outerShdw blurRad="38100" dist="38100" dir="2700000" algn="tl">
                    <a:srgbClr val="C0C0C0"/>
                  </a:outerShdw>
                </a:effectLst>
              </a:rPr>
              <a:t>D i e   S i c h e r h e i t</a:t>
            </a:r>
          </a:p>
        </p:txBody>
      </p:sp>
      <p:pic>
        <p:nvPicPr>
          <p:cNvPr id="51204" name="Picture 32" descr="lj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04800"/>
            <a:ext cx="10493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533400" y="1219200"/>
            <a:ext cx="8153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DE" altLang="de-DE" sz="2000" b="1"/>
              <a:t>Im Großtrappengebiet Brandenburg wird auf über 10.000 ha landwirtschaftliche Nutzung streng organisiert. Als Folge wurden die Gelegeverluste durch landwirtschaftliche Arbeiten von 60 –90 % auf weniger als 10 % gesenkt. Anschließend wurde jedoch festgestellt, dass durch Fuchs, Greife und Krähen ein Verlust an Jungvögeln von</a:t>
            </a:r>
          </a:p>
          <a:p>
            <a:r>
              <a:rPr lang="de-DE" altLang="de-DE" sz="2000" b="1"/>
              <a:t> 88 – 90 % zu verzeichnen ist. </a:t>
            </a:r>
          </a:p>
          <a:p>
            <a:r>
              <a:rPr lang="de-DE" altLang="de-DE" sz="2000" b="1"/>
              <a:t>Eine neue Untersuchung der Universität Vechta in der Wesermarsch kommt zum selben Ergebnis an Verlusten beim Kiebitz, Uferschnepfe, Großer Brachvogel und Rotschenkel.</a:t>
            </a:r>
            <a:endParaRPr lang="de-DE" altLang="de-DE" sz="2000"/>
          </a:p>
        </p:txBody>
      </p:sp>
      <p:sp>
        <p:nvSpPr>
          <p:cNvPr id="6147" name="Rectangle 4"/>
          <p:cNvSpPr>
            <a:spLocks noGrp="1" noChangeArrowheads="1"/>
          </p:cNvSpPr>
          <p:nvPr>
            <p:ph type="title" idx="4294967295"/>
          </p:nvPr>
        </p:nvSpPr>
        <p:spPr>
          <a:xfrm>
            <a:off x="685800" y="304800"/>
            <a:ext cx="7772400" cy="762000"/>
          </a:xfrm>
        </p:spPr>
        <p:txBody>
          <a:bodyPr/>
          <a:lstStyle/>
          <a:p>
            <a:pPr eaLnBrk="1" hangingPunct="1"/>
            <a:r>
              <a:rPr lang="de-DE" altLang="de-DE" sz="3200" smtClean="0">
                <a:solidFill>
                  <a:srgbClr val="008000"/>
                </a:solidFill>
              </a:rPr>
              <a:t>Fuchsbejagung warum </a:t>
            </a:r>
          </a:p>
        </p:txBody>
      </p:sp>
      <p:sp>
        <p:nvSpPr>
          <p:cNvPr id="6148" name="Text Box 7"/>
          <p:cNvSpPr txBox="1">
            <a:spLocks noChangeArrowheads="1"/>
          </p:cNvSpPr>
          <p:nvPr/>
        </p:nvSpPr>
        <p:spPr bwMode="auto">
          <a:xfrm>
            <a:off x="4038600" y="4191000"/>
            <a:ext cx="4572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DE" altLang="de-DE" sz="2000" b="1">
                <a:solidFill>
                  <a:srgbClr val="800000"/>
                </a:solidFill>
              </a:rPr>
              <a:t>Wenn wir zum Teil noch recht</a:t>
            </a:r>
          </a:p>
          <a:p>
            <a:r>
              <a:rPr lang="de-DE" altLang="de-DE" sz="2000" b="1">
                <a:solidFill>
                  <a:srgbClr val="800000"/>
                </a:solidFill>
              </a:rPr>
              <a:t>gute Bestände  an Wiesenvögeln haben, dann ist es auch ein  Erfolg der starken Fuchsbejagung im Landkreis Aurich</a:t>
            </a:r>
          </a:p>
        </p:txBody>
      </p:sp>
      <p:pic>
        <p:nvPicPr>
          <p:cNvPr id="614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191000"/>
            <a:ext cx="28956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685800" y="228600"/>
            <a:ext cx="7772400" cy="762000"/>
          </a:xfrm>
        </p:spPr>
        <p:txBody>
          <a:bodyPr/>
          <a:lstStyle/>
          <a:p>
            <a:pPr eaLnBrk="1" hangingPunct="1">
              <a:defRPr/>
            </a:pPr>
            <a:r>
              <a:rPr lang="de-DE" sz="3600" b="1" dirty="0" smtClean="0">
                <a:solidFill>
                  <a:srgbClr val="800000"/>
                </a:solidFill>
                <a:effectLst>
                  <a:outerShdw blurRad="38100" dist="38100" dir="2700000" algn="tl">
                    <a:srgbClr val="C0C0C0"/>
                  </a:outerShdw>
                </a:effectLst>
              </a:rPr>
              <a:t>D i e   S i c h e r h e i t</a:t>
            </a:r>
          </a:p>
        </p:txBody>
      </p:sp>
      <p:sp>
        <p:nvSpPr>
          <p:cNvPr id="52227"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52228" name="Text Box 4"/>
          <p:cNvSpPr txBox="1">
            <a:spLocks noChangeArrowheads="1"/>
          </p:cNvSpPr>
          <p:nvPr/>
        </p:nvSpPr>
        <p:spPr bwMode="auto">
          <a:xfrm>
            <a:off x="762000" y="1143000"/>
            <a:ext cx="7472363"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800"/>
              <a:t>Baujagd ist nichts für eine große Gesellschaft. </a:t>
            </a:r>
          </a:p>
          <a:p>
            <a:pPr eaLnBrk="1" hangingPunct="1"/>
            <a:r>
              <a:rPr lang="de-DE" altLang="de-DE" sz="2800"/>
              <a:t>Nur 2-3 Jäger werden gebraucht. Bei einem großen Bau mit 15 Ausgängen und mehr kann die Zahl mal 4-6 betragen.</a:t>
            </a:r>
          </a:p>
          <a:p>
            <a:pPr eaLnBrk="1" hangingPunct="1"/>
            <a:r>
              <a:rPr lang="de-DE" altLang="de-DE" sz="2800"/>
              <a:t>Ich halte nur dann etwas von einem großen Hund bei der Baujagd, wenn er intensiv mit dem Bauhund eingearbeitet wurde.</a:t>
            </a:r>
          </a:p>
          <a:p>
            <a:pPr eaLnBrk="1" hangingPunct="1"/>
            <a:r>
              <a:rPr lang="de-DE" altLang="de-DE" sz="2800"/>
              <a:t>Wenn ein Fuchs nicht tödlich getroffen ist, sollte der Bauhund möglichst von ihm ferngehalten werden. Wenn der Hund noch weit genug vom Fuchs entfernt ist, sollte sofort ein Fangschuss erfolgen.</a:t>
            </a:r>
            <a:r>
              <a:rPr lang="de-DE" altLang="de-DE"/>
              <a:t> </a:t>
            </a:r>
          </a:p>
        </p:txBody>
      </p:sp>
    </p:spTree>
  </p:cSld>
  <p:clrMapOvr>
    <a:masterClrMapping/>
  </p:clrMapOvr>
  <p:transition spd="slow">
    <p:zoom dir="in"/>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609600" y="304800"/>
            <a:ext cx="7772400" cy="909638"/>
          </a:xfrm>
        </p:spPr>
        <p:txBody>
          <a:bodyPr/>
          <a:lstStyle/>
          <a:p>
            <a:pPr eaLnBrk="1" hangingPunct="1">
              <a:defRPr/>
            </a:pPr>
            <a:r>
              <a:rPr lang="de-DE" sz="4000" b="1" dirty="0" smtClean="0">
                <a:solidFill>
                  <a:srgbClr val="003300"/>
                </a:solidFill>
                <a:effectLst>
                  <a:outerShdw blurRad="38100" dist="38100" dir="2700000" algn="tl">
                    <a:srgbClr val="C0C0C0"/>
                  </a:outerShdw>
                </a:effectLst>
              </a:rPr>
              <a:t>D e r   J a g d e r f o l g</a:t>
            </a:r>
            <a:endParaRPr lang="de-DE" sz="4000" b="1" dirty="0" smtClean="0">
              <a:solidFill>
                <a:srgbClr val="008000"/>
              </a:solidFill>
              <a:cs typeface="Times New Roman" pitchFamily="18" charset="0"/>
            </a:endParaRPr>
          </a:p>
        </p:txBody>
      </p:sp>
      <p:sp>
        <p:nvSpPr>
          <p:cNvPr id="53251"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 y="1285875"/>
            <a:ext cx="77374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feld 5"/>
          <p:cNvSpPr txBox="1">
            <a:spLocks noChangeArrowheads="1"/>
          </p:cNvSpPr>
          <p:nvPr/>
        </p:nvSpPr>
        <p:spPr bwMode="auto">
          <a:xfrm>
            <a:off x="428625" y="5357813"/>
            <a:ext cx="8215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a:t>Wer einen guten Hund hat und selber viel von Baujagd versteht, wird auf Dauer in Revieren mit vielen Füchsen arbeiten. </a:t>
            </a:r>
          </a:p>
          <a:p>
            <a:pPr eaLnBrk="1" hangingPunct="1"/>
            <a:endParaRPr lang="de-DE" altLang="de-DE"/>
          </a:p>
        </p:txBody>
      </p:sp>
    </p:spTree>
  </p:cSld>
  <p:clrMapOvr>
    <a:masterClrMapping/>
  </p:clrMapOvr>
  <p:transition spd="slow">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228600" y="990600"/>
            <a:ext cx="4876800" cy="1066800"/>
          </a:xfrm>
        </p:spPr>
        <p:txBody>
          <a:bodyPr/>
          <a:lstStyle/>
          <a:p>
            <a:pPr eaLnBrk="1" hangingPunct="1">
              <a:defRPr/>
            </a:pPr>
            <a:r>
              <a:rPr lang="de-DE" sz="3600" b="1" dirty="0" smtClean="0">
                <a:solidFill>
                  <a:srgbClr val="003300"/>
                </a:solidFill>
                <a:effectLst>
                  <a:outerShdw blurRad="38100" dist="38100" dir="2700000" algn="tl">
                    <a:srgbClr val="C0C0C0"/>
                  </a:outerShdw>
                </a:effectLst>
              </a:rPr>
              <a:t>W a i d m a n </a:t>
            </a:r>
            <a:r>
              <a:rPr lang="de-DE" sz="3600" b="1" dirty="0" err="1" smtClean="0">
                <a:solidFill>
                  <a:srgbClr val="003300"/>
                </a:solidFill>
                <a:effectLst>
                  <a:outerShdw blurRad="38100" dist="38100" dir="2700000" algn="tl">
                    <a:srgbClr val="C0C0C0"/>
                  </a:outerShdw>
                </a:effectLst>
              </a:rPr>
              <a:t>n</a:t>
            </a:r>
            <a:r>
              <a:rPr lang="de-DE" sz="3600" b="1" dirty="0" smtClean="0">
                <a:solidFill>
                  <a:srgbClr val="003300"/>
                </a:solidFill>
                <a:effectLst>
                  <a:outerShdw blurRad="38100" dist="38100" dir="2700000" algn="tl">
                    <a:srgbClr val="C0C0C0"/>
                  </a:outerShdw>
                </a:effectLst>
              </a:rPr>
              <a:t> s h e i l</a:t>
            </a:r>
          </a:p>
        </p:txBody>
      </p:sp>
      <p:sp>
        <p:nvSpPr>
          <p:cNvPr id="54275"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54276" name="Text Box 4"/>
          <p:cNvSpPr txBox="1">
            <a:spLocks noChangeArrowheads="1"/>
          </p:cNvSpPr>
          <p:nvPr/>
        </p:nvSpPr>
        <p:spPr bwMode="auto">
          <a:xfrm>
            <a:off x="762000" y="2590800"/>
            <a:ext cx="382587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de-DE" altLang="de-DE" sz="3200">
                <a:solidFill>
                  <a:srgbClr val="003300"/>
                </a:solidFill>
              </a:rPr>
              <a:t>wünsche  ich  Ihnen für die Zukunft und dass es den Hunden immer gut gehen möge.</a:t>
            </a:r>
            <a:r>
              <a:rPr lang="de-DE" altLang="de-DE">
                <a:solidFill>
                  <a:srgbClr val="003300"/>
                </a:solidFill>
              </a:rPr>
              <a:t> </a:t>
            </a:r>
          </a:p>
        </p:txBody>
      </p:sp>
      <p:pic>
        <p:nvPicPr>
          <p:cNvPr id="54277" name="Picture 5" descr="Fuchs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685800"/>
            <a:ext cx="33464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95288" y="1498600"/>
            <a:ext cx="540067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DE" altLang="de-DE" sz="2000" b="1" u="sng"/>
              <a:t>„Bekanntlich begrenzt die Beute den Räuber“</a:t>
            </a:r>
            <a:r>
              <a:rPr lang="de-DE" altLang="de-DE" sz="2000" b="1"/>
              <a:t> ist ein Satz der an Unsinn nicht zu überbieten ist. Dass die Beute den Räuber begrenzt, ist nur in seltenen Ausnahmen der Fall, z.B. sind in unserer Heimat Krähen, Elstern, Habicht, Bussard, Fuchs und Marder Nahrungsgeneralisten, die durchaus in der Lage sind, dem Kiebitz das Überleben unmöglich zu machen, um anschließend problemlos auf andere Nahrung umzusteigen.</a:t>
            </a:r>
          </a:p>
        </p:txBody>
      </p:sp>
      <p:sp>
        <p:nvSpPr>
          <p:cNvPr id="7171" name="Rectangle 3"/>
          <p:cNvSpPr>
            <a:spLocks noGrp="1" noChangeArrowheads="1"/>
          </p:cNvSpPr>
          <p:nvPr>
            <p:ph type="title" idx="4294967295"/>
          </p:nvPr>
        </p:nvSpPr>
        <p:spPr>
          <a:xfrm>
            <a:off x="323850" y="304800"/>
            <a:ext cx="5111750" cy="755650"/>
          </a:xfrm>
        </p:spPr>
        <p:txBody>
          <a:bodyPr/>
          <a:lstStyle/>
          <a:p>
            <a:pPr eaLnBrk="1" hangingPunct="1"/>
            <a:r>
              <a:rPr lang="de-DE" altLang="de-DE" sz="3200" smtClean="0">
                <a:solidFill>
                  <a:srgbClr val="008000"/>
                </a:solidFill>
              </a:rPr>
              <a:t>Fuchsbejagung warum</a:t>
            </a:r>
            <a:endParaRPr lang="de-DE" altLang="de-DE" sz="2000" smtClean="0">
              <a:solidFill>
                <a:srgbClr val="008000"/>
              </a:solidFill>
            </a:endParaRPr>
          </a:p>
        </p:txBody>
      </p:sp>
      <p:sp>
        <p:nvSpPr>
          <p:cNvPr id="7172" name="Textfeld 2"/>
          <p:cNvSpPr txBox="1">
            <a:spLocks noChangeArrowheads="1"/>
          </p:cNvSpPr>
          <p:nvPr/>
        </p:nvSpPr>
        <p:spPr bwMode="auto">
          <a:xfrm>
            <a:off x="323850" y="4868863"/>
            <a:ext cx="82089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DE" altLang="de-DE" sz="2000" b="1"/>
              <a:t>Nur bei wenigen , seltenen Beutegreifern ist das Nahrungsspektrum so eingeschränkt, dass sich ein natürliches Verhältnis einstellen kann. </a:t>
            </a:r>
          </a:p>
          <a:p>
            <a:r>
              <a:rPr lang="de-DE" altLang="de-DE" sz="2000" b="1"/>
              <a:t>Ich halte es aber auch nicht für sinnvoll, den Fischbestand auf ein Minimum zu senken, um den Kormoran in seinem Bestand zu verringern.</a:t>
            </a:r>
          </a:p>
        </p:txBody>
      </p:sp>
      <p:pic>
        <p:nvPicPr>
          <p:cNvPr id="717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476250"/>
            <a:ext cx="2516188" cy="401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027"/>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8195" name="Text Box 1028"/>
          <p:cNvSpPr txBox="1">
            <a:spLocks noChangeArrowheads="1"/>
          </p:cNvSpPr>
          <p:nvPr/>
        </p:nvSpPr>
        <p:spPr bwMode="auto">
          <a:xfrm>
            <a:off x="304800" y="1066800"/>
            <a:ext cx="8397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sz="2200">
              <a:solidFill>
                <a:schemeClr val="accent2"/>
              </a:solidFill>
              <a:cs typeface="Times New Roman" pitchFamily="18" charset="0"/>
            </a:endParaRPr>
          </a:p>
        </p:txBody>
      </p:sp>
      <p:sp>
        <p:nvSpPr>
          <p:cNvPr id="8196" name="Text Box 1082"/>
          <p:cNvSpPr txBox="1">
            <a:spLocks noChangeArrowheads="1"/>
          </p:cNvSpPr>
          <p:nvPr/>
        </p:nvSpPr>
        <p:spPr bwMode="auto">
          <a:xfrm>
            <a:off x="642938" y="500063"/>
            <a:ext cx="54292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de-DE" altLang="de-DE" sz="2800" b="1">
                <a:solidFill>
                  <a:srgbClr val="003300"/>
                </a:solidFill>
              </a:rPr>
              <a:t>Strecke an Fuchs und Hase </a:t>
            </a:r>
          </a:p>
          <a:p>
            <a:pPr eaLnBrk="1" hangingPunct="1">
              <a:spcBef>
                <a:spcPct val="50000"/>
              </a:spcBef>
            </a:pPr>
            <a:r>
              <a:rPr lang="de-DE" altLang="de-DE" sz="2800" b="1">
                <a:solidFill>
                  <a:srgbClr val="003300"/>
                </a:solidFill>
              </a:rPr>
              <a:t>je 1000 ha  WTE 2009-10 Aurich</a:t>
            </a:r>
          </a:p>
        </p:txBody>
      </p:sp>
      <p:sp>
        <p:nvSpPr>
          <p:cNvPr id="8197" name="Textfeld 8"/>
          <p:cNvSpPr txBox="1">
            <a:spLocks noChangeArrowheads="1"/>
          </p:cNvSpPr>
          <p:nvPr/>
        </p:nvSpPr>
        <p:spPr bwMode="auto">
          <a:xfrm>
            <a:off x="714375" y="5643563"/>
            <a:ext cx="7858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de-DE" altLang="de-DE" sz="2000" b="1">
                <a:solidFill>
                  <a:srgbClr val="6C0000"/>
                </a:solidFill>
                <a:cs typeface="Times New Roman" pitchFamily="18" charset="0"/>
              </a:rPr>
              <a:t>Wenn ich die Füchse nicht als Jungfüchse beim Bau bekomme oder sie mit der Baujagd intensiv bejage, habe ich weniger Hasen.</a:t>
            </a:r>
            <a:endParaRPr lang="de-DE" altLang="de-DE" sz="2000" b="1">
              <a:solidFill>
                <a:srgbClr val="6C0000"/>
              </a:solidFill>
            </a:endParaRPr>
          </a:p>
        </p:txBody>
      </p:sp>
      <p:graphicFrame>
        <p:nvGraphicFramePr>
          <p:cNvPr id="8" name="Tabelle 7"/>
          <p:cNvGraphicFramePr>
            <a:graphicFrameLocks noGrp="1"/>
          </p:cNvGraphicFramePr>
          <p:nvPr/>
        </p:nvGraphicFramePr>
        <p:xfrm>
          <a:off x="611188" y="2466975"/>
          <a:ext cx="7777162" cy="2978150"/>
        </p:xfrm>
        <a:graphic>
          <a:graphicData uri="http://schemas.openxmlformats.org/drawingml/2006/table">
            <a:tbl>
              <a:tblPr/>
              <a:tblGrid>
                <a:gridCol w="1555749"/>
                <a:gridCol w="1367823"/>
                <a:gridCol w="1236196"/>
                <a:gridCol w="1796010"/>
                <a:gridCol w="1821384"/>
              </a:tblGrid>
              <a:tr h="634124">
                <a:tc>
                  <a:txBody>
                    <a:bodyPr/>
                    <a:lstStyle/>
                    <a:p>
                      <a:pPr>
                        <a:spcAft>
                          <a:spcPts val="10"/>
                        </a:spcAft>
                      </a:pPr>
                      <a:endParaRPr lang="de-DE" sz="1400" dirty="0">
                        <a:latin typeface="Calibri"/>
                        <a:ea typeface="Times New Roman"/>
                        <a:cs typeface="Times New Roman"/>
                      </a:endParaRP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0"/>
                        </a:spcAft>
                      </a:pPr>
                      <a:r>
                        <a:rPr lang="de-DE" sz="1400" dirty="0">
                          <a:latin typeface="Calibri"/>
                          <a:ea typeface="Times New Roman"/>
                          <a:cs typeface="Times New Roman"/>
                        </a:rPr>
                        <a:t>Fasan Strecke</a:t>
                      </a:r>
                    </a:p>
                    <a:p>
                      <a:pPr>
                        <a:spcAft>
                          <a:spcPts val="10"/>
                        </a:spcAft>
                      </a:pPr>
                      <a:r>
                        <a:rPr lang="de-DE" sz="1400" dirty="0">
                          <a:latin typeface="Calibri"/>
                          <a:ea typeface="Times New Roman"/>
                          <a:cs typeface="Times New Roman"/>
                        </a:rPr>
                        <a:t>je 1000 ha</a:t>
                      </a: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0"/>
                        </a:spcAft>
                      </a:pPr>
                      <a:r>
                        <a:rPr lang="de-DE" sz="1400" dirty="0">
                          <a:latin typeface="Calibri"/>
                          <a:ea typeface="Times New Roman"/>
                          <a:cs typeface="Times New Roman"/>
                        </a:rPr>
                        <a:t>Hase Strecke</a:t>
                      </a:r>
                    </a:p>
                    <a:p>
                      <a:pPr>
                        <a:spcAft>
                          <a:spcPts val="10"/>
                        </a:spcAft>
                      </a:pPr>
                      <a:r>
                        <a:rPr lang="de-DE" sz="1400" dirty="0">
                          <a:latin typeface="Calibri"/>
                          <a:ea typeface="Times New Roman"/>
                          <a:cs typeface="Times New Roman"/>
                        </a:rPr>
                        <a:t>je 1000 ha</a:t>
                      </a: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0"/>
                        </a:spcAft>
                      </a:pPr>
                      <a:r>
                        <a:rPr lang="de-DE" sz="1400">
                          <a:latin typeface="Calibri"/>
                          <a:ea typeface="Times New Roman"/>
                          <a:cs typeface="Times New Roman"/>
                        </a:rPr>
                        <a:t>Fuchs Baujagd</a:t>
                      </a:r>
                    </a:p>
                    <a:p>
                      <a:pPr>
                        <a:spcAft>
                          <a:spcPts val="10"/>
                        </a:spcAft>
                      </a:pPr>
                      <a:r>
                        <a:rPr lang="de-DE" sz="1400">
                          <a:latin typeface="Calibri"/>
                          <a:ea typeface="Times New Roman"/>
                          <a:cs typeface="Times New Roman"/>
                        </a:rPr>
                        <a:t>Strecke je 1000 ha</a:t>
                      </a: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0"/>
                        </a:spcAft>
                      </a:pPr>
                      <a:r>
                        <a:rPr lang="de-DE" sz="1400">
                          <a:latin typeface="Calibri"/>
                          <a:ea typeface="Times New Roman"/>
                          <a:cs typeface="Times New Roman"/>
                        </a:rPr>
                        <a:t>Fuchs Strecke gesamt je 1000 ha</a:t>
                      </a: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439">
                <a:tc>
                  <a:txBody>
                    <a:bodyPr/>
                    <a:lstStyle/>
                    <a:p>
                      <a:pPr>
                        <a:spcAft>
                          <a:spcPts val="10"/>
                        </a:spcAft>
                      </a:pPr>
                      <a:r>
                        <a:rPr lang="de-DE" sz="1400" b="1">
                          <a:latin typeface="Calibri"/>
                          <a:ea typeface="Times New Roman"/>
                          <a:cs typeface="Times New Roman"/>
                        </a:rPr>
                        <a:t>I </a:t>
                      </a:r>
                      <a:r>
                        <a:rPr lang="de-DE" sz="1400">
                          <a:latin typeface="Calibri"/>
                          <a:ea typeface="Times New Roman"/>
                          <a:cs typeface="Times New Roman"/>
                        </a:rPr>
                        <a:t> 14 Reviere mit</a:t>
                      </a:r>
                    </a:p>
                    <a:p>
                      <a:pPr>
                        <a:spcAft>
                          <a:spcPts val="10"/>
                        </a:spcAft>
                      </a:pPr>
                      <a:r>
                        <a:rPr lang="de-DE" sz="1400">
                          <a:latin typeface="Calibri"/>
                          <a:ea typeface="Times New Roman"/>
                          <a:cs typeface="Times New Roman"/>
                        </a:rPr>
                        <a:t>    10980 ha</a:t>
                      </a: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0"/>
                        </a:spcAft>
                      </a:pPr>
                      <a:r>
                        <a:rPr lang="de-DE" sz="1400">
                          <a:latin typeface="Calibri"/>
                          <a:ea typeface="Times New Roman"/>
                          <a:cs typeface="Times New Roman"/>
                        </a:rPr>
                        <a:t>54</a:t>
                      </a: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0"/>
                        </a:spcAft>
                      </a:pPr>
                      <a:r>
                        <a:rPr lang="de-DE" sz="1400" dirty="0">
                          <a:latin typeface="Calibri"/>
                          <a:ea typeface="Times New Roman"/>
                          <a:cs typeface="Times New Roman"/>
                        </a:rPr>
                        <a:t>88</a:t>
                      </a: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0"/>
                        </a:spcAft>
                      </a:pPr>
                      <a:r>
                        <a:rPr lang="de-DE" sz="1400" dirty="0">
                          <a:latin typeface="Calibri"/>
                          <a:ea typeface="Times New Roman"/>
                          <a:cs typeface="Times New Roman"/>
                        </a:rPr>
                        <a:t>1,6</a:t>
                      </a: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0"/>
                        </a:spcAft>
                      </a:pPr>
                      <a:r>
                        <a:rPr lang="de-DE" sz="1400">
                          <a:latin typeface="Calibri"/>
                          <a:ea typeface="Times New Roman"/>
                          <a:cs typeface="Times New Roman"/>
                        </a:rPr>
                        <a:t>2,6</a:t>
                      </a: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439">
                <a:tc>
                  <a:txBody>
                    <a:bodyPr/>
                    <a:lstStyle/>
                    <a:p>
                      <a:pPr>
                        <a:spcAft>
                          <a:spcPts val="10"/>
                        </a:spcAft>
                      </a:pPr>
                      <a:r>
                        <a:rPr lang="de-DE" sz="1400" b="1">
                          <a:latin typeface="Calibri"/>
                          <a:ea typeface="Times New Roman"/>
                          <a:cs typeface="Times New Roman"/>
                        </a:rPr>
                        <a:t>II  </a:t>
                      </a:r>
                      <a:r>
                        <a:rPr lang="de-DE" sz="1400">
                          <a:latin typeface="Calibri"/>
                          <a:ea typeface="Times New Roman"/>
                          <a:cs typeface="Times New Roman"/>
                        </a:rPr>
                        <a:t>Alle außer den     </a:t>
                      </a:r>
                    </a:p>
                    <a:p>
                      <a:pPr>
                        <a:spcAft>
                          <a:spcPts val="10"/>
                        </a:spcAft>
                      </a:pPr>
                      <a:r>
                        <a:rPr lang="de-DE" sz="1400">
                          <a:latin typeface="Calibri"/>
                          <a:ea typeface="Times New Roman"/>
                          <a:cs typeface="Times New Roman"/>
                        </a:rPr>
                        <a:t>    14 oben 40056        </a:t>
                      </a: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0"/>
                        </a:spcAft>
                      </a:pPr>
                      <a:r>
                        <a:rPr lang="de-DE" sz="1400">
                          <a:latin typeface="Calibri"/>
                          <a:ea typeface="Times New Roman"/>
                          <a:cs typeface="Times New Roman"/>
                        </a:rPr>
                        <a:t>35</a:t>
                      </a: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0"/>
                        </a:spcAft>
                      </a:pPr>
                      <a:r>
                        <a:rPr lang="de-DE" sz="1400">
                          <a:latin typeface="Calibri"/>
                          <a:ea typeface="Times New Roman"/>
                          <a:cs typeface="Times New Roman"/>
                        </a:rPr>
                        <a:t>31</a:t>
                      </a: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0"/>
                        </a:spcAft>
                      </a:pPr>
                      <a:r>
                        <a:rPr lang="de-DE" sz="1400" dirty="0">
                          <a:latin typeface="Calibri"/>
                          <a:ea typeface="Times New Roman"/>
                          <a:cs typeface="Times New Roman"/>
                        </a:rPr>
                        <a:t>2,2</a:t>
                      </a: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0"/>
                        </a:spcAft>
                      </a:pPr>
                      <a:r>
                        <a:rPr lang="de-DE" sz="1400">
                          <a:latin typeface="Calibri"/>
                          <a:ea typeface="Times New Roman"/>
                          <a:cs typeface="Times New Roman"/>
                        </a:rPr>
                        <a:t>13</a:t>
                      </a: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709">
                <a:tc gridSpan="2">
                  <a:txBody>
                    <a:bodyPr/>
                    <a:lstStyle/>
                    <a:p>
                      <a:pPr>
                        <a:spcAft>
                          <a:spcPts val="10"/>
                        </a:spcAft>
                      </a:pPr>
                      <a:r>
                        <a:rPr lang="de-DE" sz="1400" b="1">
                          <a:latin typeface="Calibri"/>
                          <a:ea typeface="Times New Roman"/>
                          <a:cs typeface="Times New Roman"/>
                        </a:rPr>
                        <a:t>III </a:t>
                      </a:r>
                      <a:r>
                        <a:rPr lang="de-DE" sz="1400">
                          <a:latin typeface="Calibri"/>
                          <a:ea typeface="Times New Roman"/>
                          <a:cs typeface="Times New Roman"/>
                        </a:rPr>
                        <a:t>In den 15 Reviere mit 10848 ha    </a:t>
                      </a:r>
                    </a:p>
                    <a:p>
                      <a:pPr>
                        <a:spcAft>
                          <a:spcPts val="10"/>
                        </a:spcAft>
                      </a:pPr>
                      <a:r>
                        <a:rPr lang="de-DE" sz="1400">
                          <a:latin typeface="Calibri"/>
                          <a:ea typeface="Times New Roman"/>
                          <a:cs typeface="Times New Roman"/>
                        </a:rPr>
                        <a:t>    und den meisten Füchsen</a:t>
                      </a: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spcAft>
                          <a:spcPts val="10"/>
                        </a:spcAft>
                      </a:pPr>
                      <a:r>
                        <a:rPr lang="de-DE" sz="1400">
                          <a:latin typeface="Calibri"/>
                          <a:ea typeface="Times New Roman"/>
                          <a:cs typeface="Times New Roman"/>
                        </a:rPr>
                        <a:t>23</a:t>
                      </a: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0"/>
                        </a:spcAft>
                      </a:pPr>
                      <a:endParaRPr lang="de-DE" sz="1400" dirty="0">
                        <a:latin typeface="Calibri"/>
                        <a:ea typeface="Times New Roman"/>
                        <a:cs typeface="Times New Roman"/>
                      </a:endParaRP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0"/>
                        </a:spcAft>
                      </a:pPr>
                      <a:r>
                        <a:rPr lang="de-DE" sz="1400">
                          <a:latin typeface="Calibri"/>
                          <a:ea typeface="Times New Roman"/>
                          <a:cs typeface="Times New Roman"/>
                        </a:rPr>
                        <a:t>22</a:t>
                      </a: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439">
                <a:tc>
                  <a:txBody>
                    <a:bodyPr/>
                    <a:lstStyle/>
                    <a:p>
                      <a:pPr>
                        <a:spcAft>
                          <a:spcPts val="10"/>
                        </a:spcAft>
                      </a:pPr>
                      <a:r>
                        <a:rPr lang="de-DE" sz="1400" b="1">
                          <a:latin typeface="Calibri"/>
                          <a:ea typeface="Times New Roman"/>
                          <a:cs typeface="Times New Roman"/>
                        </a:rPr>
                        <a:t>IV</a:t>
                      </a:r>
                      <a:r>
                        <a:rPr lang="de-DE" sz="1400">
                          <a:latin typeface="Calibri"/>
                          <a:ea typeface="Times New Roman"/>
                          <a:cs typeface="Times New Roman"/>
                        </a:rPr>
                        <a:t> 10 Reviere mit</a:t>
                      </a:r>
                    </a:p>
                    <a:p>
                      <a:pPr>
                        <a:spcAft>
                          <a:spcPts val="10"/>
                        </a:spcAft>
                      </a:pPr>
                      <a:r>
                        <a:rPr lang="de-DE" sz="1400">
                          <a:latin typeface="Calibri"/>
                          <a:ea typeface="Times New Roman"/>
                          <a:cs typeface="Times New Roman"/>
                        </a:rPr>
                        <a:t>     Dachs 9076 ha      </a:t>
                      </a: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0"/>
                        </a:spcAft>
                      </a:pPr>
                      <a:r>
                        <a:rPr lang="de-DE" sz="1400">
                          <a:latin typeface="Calibri"/>
                          <a:ea typeface="Times New Roman"/>
                          <a:cs typeface="Times New Roman"/>
                        </a:rPr>
                        <a:t>25</a:t>
                      </a: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0"/>
                        </a:spcAft>
                      </a:pPr>
                      <a:r>
                        <a:rPr lang="de-DE" sz="1400">
                          <a:latin typeface="Calibri"/>
                          <a:ea typeface="Times New Roman"/>
                          <a:cs typeface="Times New Roman"/>
                        </a:rPr>
                        <a:t>20</a:t>
                      </a: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0"/>
                        </a:spcAft>
                      </a:pPr>
                      <a:r>
                        <a:rPr lang="de-DE" sz="1400" dirty="0">
                          <a:latin typeface="Calibri"/>
                          <a:ea typeface="Times New Roman"/>
                          <a:cs typeface="Times New Roman"/>
                        </a:rPr>
                        <a:t>Dachse 2,2</a:t>
                      </a: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0"/>
                        </a:spcAft>
                      </a:pPr>
                      <a:r>
                        <a:rPr lang="de-DE" sz="1400" dirty="0">
                          <a:latin typeface="Calibri"/>
                          <a:ea typeface="Times New Roman"/>
                          <a:cs typeface="Times New Roman"/>
                        </a:rPr>
                        <a:t>16</a:t>
                      </a:r>
                    </a:p>
                  </a:txBody>
                  <a:tcPr marL="67108" marR="6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236" name="Picture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266700"/>
            <a:ext cx="1439862"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371600" y="2057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sz="2000" b="1">
              <a:solidFill>
                <a:srgbClr val="800000"/>
              </a:solidFill>
            </a:endParaRPr>
          </a:p>
        </p:txBody>
      </p:sp>
      <p:sp>
        <p:nvSpPr>
          <p:cNvPr id="9219" name="Text Box 4"/>
          <p:cNvSpPr txBox="1">
            <a:spLocks noChangeArrowheads="1"/>
          </p:cNvSpPr>
          <p:nvPr/>
        </p:nvSpPr>
        <p:spPr bwMode="auto">
          <a:xfrm>
            <a:off x="304800" y="1066800"/>
            <a:ext cx="8397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sz="2200">
              <a:solidFill>
                <a:schemeClr val="accent2"/>
              </a:solidFill>
              <a:cs typeface="Times New Roman" pitchFamily="18" charset="0"/>
            </a:endParaRPr>
          </a:p>
        </p:txBody>
      </p:sp>
      <p:sp>
        <p:nvSpPr>
          <p:cNvPr id="9220" name="Text Box 31"/>
          <p:cNvSpPr txBox="1">
            <a:spLocks noChangeArrowheads="1"/>
          </p:cNvSpPr>
          <p:nvPr/>
        </p:nvSpPr>
        <p:spPr bwMode="auto">
          <a:xfrm>
            <a:off x="533400" y="642938"/>
            <a:ext cx="778351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300" b="1"/>
              <a:t>6 Kitze vor dem Bau und kein Stück war gemäht. </a:t>
            </a:r>
          </a:p>
          <a:p>
            <a:pPr eaLnBrk="1" hangingPunct="1"/>
            <a:r>
              <a:rPr lang="de-DE" altLang="de-DE" sz="2300" b="1"/>
              <a:t>Danach wird das Mitleid mit den Jungfüchsen wieder von der Notwendigkeit der Jagd überzeugt.</a:t>
            </a:r>
          </a:p>
        </p:txBody>
      </p:sp>
      <p:sp>
        <p:nvSpPr>
          <p:cNvPr id="9221" name="Text Box 38"/>
          <p:cNvSpPr txBox="1">
            <a:spLocks noChangeArrowheads="1"/>
          </p:cNvSpPr>
          <p:nvPr/>
        </p:nvSpPr>
        <p:spPr bwMode="auto">
          <a:xfrm>
            <a:off x="4503738" y="2246313"/>
            <a:ext cx="3878262"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2300" b="1">
                <a:solidFill>
                  <a:srgbClr val="800000"/>
                </a:solidFill>
              </a:rPr>
              <a:t/>
            </a:r>
            <a:br>
              <a:rPr lang="de-DE" altLang="de-DE" sz="2300" b="1">
                <a:solidFill>
                  <a:srgbClr val="800000"/>
                </a:solidFill>
              </a:rPr>
            </a:br>
            <a:r>
              <a:rPr lang="de-DE" altLang="de-DE" sz="2300" b="1">
                <a:solidFill>
                  <a:srgbClr val="800000"/>
                </a:solidFill>
              </a:rPr>
              <a:t>50% der Kitze wurden vom Fuchs gerissen</a:t>
            </a:r>
          </a:p>
          <a:p>
            <a:pPr eaLnBrk="1" hangingPunct="1"/>
            <a:endParaRPr lang="de-DE" altLang="de-DE" sz="800" b="1">
              <a:solidFill>
                <a:schemeClr val="bg1"/>
              </a:solidFill>
            </a:endParaRPr>
          </a:p>
          <a:p>
            <a:pPr eaLnBrk="1" hangingPunct="1"/>
            <a:r>
              <a:rPr lang="de-DE" altLang="de-DE" sz="2300"/>
              <a:t>In Norwegen wurden 44 Rehkitze mit  Sendern markiert.</a:t>
            </a:r>
          </a:p>
          <a:p>
            <a:pPr eaLnBrk="1" hangingPunct="1"/>
            <a:r>
              <a:rPr lang="de-DE" altLang="de-DE" sz="2300"/>
              <a:t>Nach 60 Tagen  waren 21 zur Beute von Füchsen geworden. </a:t>
            </a:r>
          </a:p>
          <a:p>
            <a:pPr eaLnBrk="1" hangingPunct="1"/>
            <a:r>
              <a:rPr lang="de-DE" altLang="de-DE" sz="2300"/>
              <a:t>Davon 4 weibliche und 17 männliche Kitze.</a:t>
            </a:r>
            <a:r>
              <a:rPr lang="de-DE" altLang="de-DE" sz="2300">
                <a:solidFill>
                  <a:schemeClr val="bg1"/>
                </a:solidFill>
              </a:rPr>
              <a:t> </a:t>
            </a:r>
            <a:endParaRPr lang="de-DE" altLang="de-DE"/>
          </a:p>
        </p:txBody>
      </p:sp>
      <p:pic>
        <p:nvPicPr>
          <p:cNvPr id="9222" name="Picture 7"/>
          <p:cNvPicPr>
            <a:picLocks noChangeAspect="1" noChangeArrowheads="1"/>
          </p:cNvPicPr>
          <p:nvPr/>
        </p:nvPicPr>
        <p:blipFill>
          <a:blip r:embed="rId2">
            <a:extLst>
              <a:ext uri="{28A0092B-C50C-407E-A947-70E740481C1C}">
                <a14:useLocalDpi xmlns:a14="http://schemas.microsoft.com/office/drawing/2010/main" val="0"/>
              </a:ext>
            </a:extLst>
          </a:blip>
          <a:srcRect l="22282" r="10406"/>
          <a:stretch>
            <a:fillRect/>
          </a:stretch>
        </p:blipFill>
        <p:spPr bwMode="auto">
          <a:xfrm>
            <a:off x="606425" y="2255838"/>
            <a:ext cx="3368675" cy="375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533400" y="2362200"/>
            <a:ext cx="8153400" cy="4191000"/>
          </a:xfrm>
          <a:prstGeom prst="rect">
            <a:avLst/>
          </a:prstGeom>
          <a:solidFill>
            <a:srgbClr val="CEEF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b="1">
              <a:solidFill>
                <a:srgbClr val="003300"/>
              </a:solidFill>
              <a:latin typeface="Garamond" pitchFamily="18" charset="0"/>
            </a:endParaRPr>
          </a:p>
          <a:p>
            <a:pPr eaLnBrk="1" hangingPunct="1"/>
            <a:r>
              <a:rPr lang="de-DE" altLang="de-DE" b="1">
                <a:solidFill>
                  <a:srgbClr val="003300"/>
                </a:solidFill>
                <a:latin typeface="Garamond" pitchFamily="18" charset="0"/>
              </a:rPr>
              <a:t>Nicht um des Fuchsbalges willen liebe ich die Baujagd, sondern um des kampfesfrohen, unseren Augen entrückten, geheimnisvollen Treibens wegen, das sich da unter den Bäumen und Felsen abspielt. Noch immer war mir ein Baujagdtag ein Erlebnis, weit mehr als Treibjagden. </a:t>
            </a:r>
            <a:endParaRPr lang="de-DE" altLang="de-DE" b="1">
              <a:latin typeface="Garamond" pitchFamily="18" charset="0"/>
            </a:endParaRPr>
          </a:p>
          <a:p>
            <a:r>
              <a:rPr lang="de-DE" altLang="de-DE" b="1">
                <a:solidFill>
                  <a:srgbClr val="003300"/>
                </a:solidFill>
                <a:latin typeface="Garamond" pitchFamily="18" charset="0"/>
              </a:rPr>
              <a:t>Ist doch der Erdhund der einzige, der unter Einsetzung seines Lebens, auf sich selbst angewiesen, unerschrocken mit oft überlegenen Gegnern hart kämpfen muss, obendrein unter schwierigsten Umständen, tief in dunkler Enge, aus der so mancher nie zurückgefunden hat. </a:t>
            </a:r>
          </a:p>
          <a:p>
            <a:endParaRPr lang="de-DE" altLang="de-DE" sz="400" b="1">
              <a:solidFill>
                <a:srgbClr val="003300"/>
              </a:solidFill>
              <a:latin typeface="Garamond" pitchFamily="18" charset="0"/>
            </a:endParaRPr>
          </a:p>
          <a:p>
            <a:r>
              <a:rPr lang="de-DE" altLang="de-DE" sz="1600">
                <a:latin typeface="Century Gothic" pitchFamily="34" charset="0"/>
              </a:rPr>
              <a:t>                                                                                  Graf von Schwerin um 1910</a:t>
            </a:r>
            <a:br>
              <a:rPr lang="de-DE" altLang="de-DE" sz="1600">
                <a:latin typeface="Century Gothic" pitchFamily="34" charset="0"/>
              </a:rPr>
            </a:br>
            <a:endParaRPr lang="de-DE" altLang="de-DE" b="1">
              <a:latin typeface="Garamond" pitchFamily="18" charset="0"/>
            </a:endParaRPr>
          </a:p>
        </p:txBody>
      </p:sp>
      <p:sp>
        <p:nvSpPr>
          <p:cNvPr id="10243" name="Rectangle 3"/>
          <p:cNvSpPr>
            <a:spLocks noGrp="1" noChangeArrowheads="1"/>
          </p:cNvSpPr>
          <p:nvPr>
            <p:ph type="title" idx="4294967295"/>
          </p:nvPr>
        </p:nvSpPr>
        <p:spPr>
          <a:xfrm>
            <a:off x="2916238" y="542925"/>
            <a:ext cx="5557837" cy="1219200"/>
          </a:xfrm>
        </p:spPr>
        <p:txBody>
          <a:bodyPr/>
          <a:lstStyle/>
          <a:p>
            <a:pPr eaLnBrk="1" hangingPunct="1"/>
            <a:r>
              <a:rPr lang="de-DE" altLang="de-DE" sz="2800" b="1" smtClean="0">
                <a:solidFill>
                  <a:schemeClr val="tx1"/>
                </a:solidFill>
              </a:rPr>
              <a:t>Baujagd mach ich gern</a:t>
            </a:r>
          </a:p>
        </p:txBody>
      </p:sp>
      <p:pic>
        <p:nvPicPr>
          <p:cNvPr id="10244" name="Picture 11" descr="Herbstblat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28600"/>
            <a:ext cx="838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2" descr="Herbstblat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28600"/>
            <a:ext cx="838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3" descr="Herbstblat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1524000"/>
            <a:ext cx="838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4" descr="Herbstblat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1524000"/>
            <a:ext cx="838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5" descr="Herbstblat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1524000"/>
            <a:ext cx="838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p:cNvPicPr/>
          <p:nvPr/>
        </p:nvPicPr>
        <p:blipFill>
          <a:blip r:embed="rId3"/>
          <a:stretch>
            <a:fillRect/>
          </a:stretch>
        </p:blipFill>
        <p:spPr>
          <a:xfrm>
            <a:off x="395536" y="8828"/>
            <a:ext cx="2959571" cy="2385987"/>
          </a:xfrm>
          <a:prstGeom prst="ellipse">
            <a:avLst/>
          </a:prstGeom>
          <a:ln>
            <a:noFill/>
          </a:ln>
          <a:effectLst>
            <a:softEdge rad="317500"/>
          </a:effectLst>
        </p:spPr>
      </p:pic>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2796</Words>
  <Application>Microsoft Office PowerPoint</Application>
  <PresentationFormat>Bildschirmpräsentation (4:3)</PresentationFormat>
  <Paragraphs>353</Paragraphs>
  <Slides>52</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52</vt:i4>
      </vt:variant>
    </vt:vector>
  </HeadingPairs>
  <TitlesOfParts>
    <vt:vector size="62" baseType="lpstr">
      <vt:lpstr>Times New Roman</vt:lpstr>
      <vt:lpstr>Arial</vt:lpstr>
      <vt:lpstr>Calibri</vt:lpstr>
      <vt:lpstr>Garamond</vt:lpstr>
      <vt:lpstr>Century Gothic</vt:lpstr>
      <vt:lpstr>Poor Richard</vt:lpstr>
      <vt:lpstr>Textur</vt:lpstr>
      <vt:lpstr>Copperplate Gothic Bold</vt:lpstr>
      <vt:lpstr>Copperplate Gothic Light</vt:lpstr>
      <vt:lpstr>Standarddesign</vt:lpstr>
      <vt:lpstr>D  i  e    B  a  u   –   o  d  e  r   B  o  d  e  n  j  a  g  d</vt:lpstr>
      <vt:lpstr>W a r u m   J a g d  ?</vt:lpstr>
      <vt:lpstr>W a r u m   J a g d  2</vt:lpstr>
      <vt:lpstr> B a u j a g d   w a r u m ?</vt:lpstr>
      <vt:lpstr>Fuchsbejagung warum </vt:lpstr>
      <vt:lpstr>Fuchsbejagung warum</vt:lpstr>
      <vt:lpstr>PowerPoint-Präsentation</vt:lpstr>
      <vt:lpstr>PowerPoint-Präsentation</vt:lpstr>
      <vt:lpstr>Baujagd mach ich gern</vt:lpstr>
      <vt:lpstr>PowerPoint-Präsentation</vt:lpstr>
      <vt:lpstr>Welchen Hund brauche ich für die Baujagd!?</vt:lpstr>
      <vt:lpstr>Welchen Hund brauche ich für die Baujagd?</vt:lpstr>
      <vt:lpstr>Die Anschaffung eines Bauhundes</vt:lpstr>
      <vt:lpstr>Welche Eigenschaften sollte der Bauhund haben! </vt:lpstr>
      <vt:lpstr>F l i e g e r  o d e r   S t e h e r !</vt:lpstr>
      <vt:lpstr>D e r   S t e h e r</vt:lpstr>
      <vt:lpstr>Wann ist der Fuchs im Bau?</vt:lpstr>
      <vt:lpstr>Dachs-und Fuchsbaue</vt:lpstr>
      <vt:lpstr>Typische Fuchsbaueingänge ?</vt:lpstr>
      <vt:lpstr>Typische Dachsbaueingänge ?</vt:lpstr>
      <vt:lpstr>Die Arbeit am Bau</vt:lpstr>
      <vt:lpstr>Die Arbeit am Bau Teil II</vt:lpstr>
      <vt:lpstr> F u c h s </vt:lpstr>
      <vt:lpstr> D a c h s </vt:lpstr>
      <vt:lpstr> M a r d e r h u n d </vt:lpstr>
      <vt:lpstr>B a u h u n d s e n d e r</vt:lpstr>
      <vt:lpstr>D e b e n s</vt:lpstr>
      <vt:lpstr>O r t o v o x</vt:lpstr>
      <vt:lpstr>B e l l m a n   &amp;  F l i n t</vt:lpstr>
      <vt:lpstr>G r a b e n </vt:lpstr>
      <vt:lpstr>G r a b e n  </vt:lpstr>
      <vt:lpstr>E i n s c h l a g</vt:lpstr>
      <vt:lpstr>E i n s c h l a g </vt:lpstr>
      <vt:lpstr>A b s c h i e b e r n</vt:lpstr>
      <vt:lpstr> Baujagd ist eine schwere Arbeit </vt:lpstr>
      <vt:lpstr>K u n s t b a u t e n</vt:lpstr>
      <vt:lpstr>Schon 1719 beschreibt  Franziskus Philippus FLORIN  in seinem Buch  „Wie die Fuchs- und Dachs-Schlieferlein zum Jagen abgeführt werden sollen“, die ersten Kunstbaue.</vt:lpstr>
      <vt:lpstr>K u n s t b a u t e n</vt:lpstr>
      <vt:lpstr>L a g e  d e r K u n s t b a u t e n</vt:lpstr>
      <vt:lpstr>Kunstbau mit einem Ausgang</vt:lpstr>
      <vt:lpstr>Kunstbau mit ein oder zwei Ausgängen</vt:lpstr>
      <vt:lpstr>Einzelheiten der Kunstbauten</vt:lpstr>
      <vt:lpstr>D i e   R o h r s y s t e m e </vt:lpstr>
      <vt:lpstr>Kunstbau wird nicht angenommen</vt:lpstr>
      <vt:lpstr>Pflege der Kunstbauten</vt:lpstr>
      <vt:lpstr>Pflege der Kessel</vt:lpstr>
      <vt:lpstr>Ein „ungewöhnlicher Kunstbau“</vt:lpstr>
      <vt:lpstr>S  c  h  l  a  u  m  e  i  e  r</vt:lpstr>
      <vt:lpstr>D i e   S i c h e r h e i t</vt:lpstr>
      <vt:lpstr>D i e   S i c h e r h e i t</vt:lpstr>
      <vt:lpstr>D e r   J a g d e r f o l g</vt:lpstr>
      <vt:lpstr>W a i d m a n n s h e i l</vt:lpstr>
    </vt:vector>
  </TitlesOfParts>
  <Company>marina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Baujagd oder Bodenjagd </dc:title>
  <dc:creator>Claas janssen</dc:creator>
  <cp:lastModifiedBy>Claas Janssen</cp:lastModifiedBy>
  <cp:revision>160</cp:revision>
  <dcterms:created xsi:type="dcterms:W3CDTF">2005-02-14T11:08:05Z</dcterms:created>
  <dcterms:modified xsi:type="dcterms:W3CDTF">2013-09-27T12:21:11Z</dcterms:modified>
</cp:coreProperties>
</file>